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76" r:id="rId2"/>
  </p:sldIdLst>
  <p:sldSz cx="12192000" cy="6858000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93"/>
    <a:srgbClr val="FF5C39"/>
    <a:srgbClr val="FF9D88"/>
    <a:srgbClr val="8A1538"/>
    <a:srgbClr val="DDE5ED"/>
    <a:srgbClr val="E7E6E6"/>
    <a:srgbClr val="5BC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87017" autoAdjust="0"/>
  </p:normalViewPr>
  <p:slideViewPr>
    <p:cSldViewPr snapToGrid="0" snapToObjects="1">
      <p:cViewPr varScale="1">
        <p:scale>
          <a:sx n="113" d="100"/>
          <a:sy n="113" d="100"/>
        </p:scale>
        <p:origin x="172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93A2DC19-01FE-C642-963F-ABA7B6987A2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5B0CB017-18DF-F644-A3B5-32D8301FCE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77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338">
              <a:defRPr/>
            </a:pPr>
            <a:fld id="{5B0CB017-18DF-F644-A3B5-32D8301FCE43}" type="slidenum">
              <a:rPr lang="fr-FR">
                <a:solidFill>
                  <a:prstClr val="black"/>
                </a:solidFill>
                <a:latin typeface="Calibri" panose="020F0502020204030204"/>
              </a:rPr>
              <a:pPr defTabSz="966338">
                <a:defRPr/>
              </a:pPr>
              <a:t>1</a:t>
            </a:fld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95532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UniversiteParis — Titre">
    <p:bg>
      <p:bgPr>
        <a:solidFill>
          <a:srgbClr val="8A15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39999" y="4560000"/>
            <a:ext cx="10370093" cy="720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4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err="1"/>
              <a:t>Présentation</a:t>
            </a:r>
            <a:r>
              <a:rPr lang="en-US" dirty="0"/>
              <a:t> du (</a:t>
            </a:r>
            <a:r>
              <a:rPr lang="en-US" dirty="0" err="1"/>
              <a:t>mettre</a:t>
            </a:r>
            <a:r>
              <a:rPr lang="en-US" dirty="0"/>
              <a:t> date du jour)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384001" y="1440000"/>
            <a:ext cx="11426092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1" y="480000"/>
            <a:ext cx="2473644" cy="720000"/>
          </a:xfrm>
          <a:prstGeom prst="rect">
            <a:avLst/>
          </a:prstGeom>
        </p:spPr>
      </p:pic>
      <p:sp>
        <p:nvSpPr>
          <p:cNvPr id="12" name="Titre 18"/>
          <p:cNvSpPr>
            <a:spLocks noGrp="1"/>
          </p:cNvSpPr>
          <p:nvPr>
            <p:ph type="title" hasCustomPrompt="1"/>
          </p:nvPr>
        </p:nvSpPr>
        <p:spPr>
          <a:xfrm>
            <a:off x="1440000" y="2400000"/>
            <a:ext cx="10368000" cy="163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présentation </a:t>
            </a:r>
            <a:br>
              <a:rPr lang="fr-FR" dirty="0"/>
            </a:br>
            <a:r>
              <a:rPr lang="fr-FR" dirty="0"/>
              <a:t>en Lucida Sans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– Image + texte fond couleur bord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21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Espace réservé du texte 15"/>
          <p:cNvSpPr>
            <a:spLocks noGrp="1"/>
          </p:cNvSpPr>
          <p:nvPr>
            <p:ph type="body" sz="quarter" idx="18"/>
          </p:nvPr>
        </p:nvSpPr>
        <p:spPr>
          <a:xfrm>
            <a:off x="6980517" y="848783"/>
            <a:ext cx="4320000" cy="51604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733"/>
              </a:lnSpc>
              <a:buNone/>
              <a:defRPr sz="2933" b="1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9" name="Espace réservé pour une image  24"/>
          <p:cNvSpPr>
            <a:spLocks noGrp="1"/>
          </p:cNvSpPr>
          <p:nvPr>
            <p:ph type="pic" sz="quarter" idx="19" hasCustomPrompt="1"/>
          </p:nvPr>
        </p:nvSpPr>
        <p:spPr>
          <a:xfrm>
            <a:off x="-6965" y="0"/>
            <a:ext cx="6096000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0128000" y="124576"/>
            <a:ext cx="168000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fr-FR"/>
            </a:defPPr>
            <a:lvl1pPr marL="0" algn="l" defTabSz="685800" rtl="0" eaLnBrk="1" latinLnBrk="0" hangingPunct="1">
              <a:defRPr sz="700" b="1" kern="1200">
                <a:solidFill>
                  <a:schemeClr val="tx1"/>
                </a:solidFill>
                <a:latin typeface="Lucida Sans Norm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510879-16A2-B440-ACFD-1D60DADFCF61}" type="slidenum">
              <a:rPr lang="fr-FR" sz="933" smtClean="0"/>
              <a:pPr algn="r"/>
              <a:t>‹N°›</a:t>
            </a:fld>
            <a:endParaRPr lang="fr-FR" sz="933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384001" y="480000"/>
            <a:ext cx="1142609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Deux images V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  24"/>
          <p:cNvSpPr>
            <a:spLocks noGrp="1"/>
          </p:cNvSpPr>
          <p:nvPr>
            <p:ph type="pic" sz="quarter" idx="19" hasCustomPrompt="1"/>
          </p:nvPr>
        </p:nvSpPr>
        <p:spPr>
          <a:xfrm>
            <a:off x="7546305" y="1198067"/>
            <a:ext cx="3216000" cy="44591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  <p:sp>
        <p:nvSpPr>
          <p:cNvPr id="8" name="Espace réservé pour une image  24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Deux imag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4"/>
          <p:cNvSpPr>
            <a:spLocks noGrp="1"/>
          </p:cNvSpPr>
          <p:nvPr>
            <p:ph type="pic" sz="quarter" idx="19" hasCustomPrompt="1"/>
          </p:nvPr>
        </p:nvSpPr>
        <p:spPr>
          <a:xfrm>
            <a:off x="1439999" y="1198067"/>
            <a:ext cx="3216000" cy="44591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  <p:sp>
        <p:nvSpPr>
          <p:cNvPr id="4" name="Espace réservé pour une image  24"/>
          <p:cNvSpPr>
            <a:spLocks noGrp="1"/>
          </p:cNvSpPr>
          <p:nvPr>
            <p:ph type="pic" sz="quarter" idx="18" hasCustomPrompt="1"/>
          </p:nvPr>
        </p:nvSpPr>
        <p:spPr>
          <a:xfrm>
            <a:off x="6085693" y="0"/>
            <a:ext cx="6096000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Texte fond couleur + contenu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rgbClr val="911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0" name="Espace réservé du texte 15"/>
          <p:cNvSpPr>
            <a:spLocks noGrp="1"/>
          </p:cNvSpPr>
          <p:nvPr>
            <p:ph type="body" sz="quarter" idx="18"/>
          </p:nvPr>
        </p:nvSpPr>
        <p:spPr>
          <a:xfrm>
            <a:off x="884517" y="848783"/>
            <a:ext cx="4320000" cy="51604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733"/>
              </a:lnSpc>
              <a:buNone/>
              <a:defRPr sz="2933" b="1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1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6956611" y="848783"/>
            <a:ext cx="4320000" cy="51604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Symbol" charset="2"/>
              <a:buChar char="⎯"/>
              <a:defRPr sz="1600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84001" y="480000"/>
            <a:ext cx="1142609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4"/>
          <p:cNvSpPr txBox="1">
            <a:spLocks/>
          </p:cNvSpPr>
          <p:nvPr/>
        </p:nvSpPr>
        <p:spPr>
          <a:xfrm>
            <a:off x="1439999" y="124576"/>
            <a:ext cx="2301271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fr-FR"/>
            </a:defPPr>
            <a:lvl1pPr marL="0" algn="l" defTabSz="685800" rtl="0" eaLnBrk="1" latinLnBrk="0" hangingPunct="1">
              <a:defRPr sz="700" b="1" kern="1200">
                <a:solidFill>
                  <a:schemeClr val="tx1"/>
                </a:solidFill>
                <a:latin typeface="Lucida Sans Norm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33" dirty="0"/>
              <a:t>UNIVERSITÉ DE PARIS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96000"/>
            <a:ext cx="294781" cy="28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– Image + texte fond couleur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0" y="1"/>
            <a:ext cx="6096000" cy="6857999"/>
          </a:xfrm>
          <a:prstGeom prst="rect">
            <a:avLst/>
          </a:prstGeom>
          <a:solidFill>
            <a:srgbClr val="FF6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4" name="Espace réservé du texte 15"/>
          <p:cNvSpPr>
            <a:spLocks noGrp="1"/>
          </p:cNvSpPr>
          <p:nvPr>
            <p:ph type="body" sz="quarter" idx="18"/>
          </p:nvPr>
        </p:nvSpPr>
        <p:spPr>
          <a:xfrm>
            <a:off x="6980517" y="848783"/>
            <a:ext cx="4320000" cy="51604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733"/>
              </a:lnSpc>
              <a:buNone/>
              <a:defRPr sz="2933" b="1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860611" y="848783"/>
            <a:ext cx="4320000" cy="516043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Symbol" charset="2"/>
              <a:buChar char="⎯"/>
              <a:defRPr sz="1600">
                <a:solidFill>
                  <a:schemeClr val="tx1"/>
                </a:solidFill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10128000" y="124576"/>
            <a:ext cx="1680000" cy="288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fr-FR"/>
            </a:defPPr>
            <a:lvl1pPr marL="0" algn="l" defTabSz="685800" rtl="0" eaLnBrk="1" latinLnBrk="0" hangingPunct="1">
              <a:defRPr sz="700" b="1" kern="1200">
                <a:solidFill>
                  <a:schemeClr val="tx1"/>
                </a:solidFill>
                <a:latin typeface="Lucida Sans Norm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510879-16A2-B440-ACFD-1D60DADFCF61}" type="slidenum">
              <a:rPr lang="fr-FR" sz="933" smtClean="0"/>
              <a:pPr algn="r"/>
              <a:t>‹N°›</a:t>
            </a:fld>
            <a:endParaRPr lang="fr-FR" sz="933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384001" y="480000"/>
            <a:ext cx="1142609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Imag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4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181693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 en arrière-plan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D12B2B-4F34-D744-B045-A94D54AFF71E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1EEBA-87AC-054D-8C06-6460C92966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32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UniversiteParis – Titre f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8388" cy="6858000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39999" y="4560000"/>
            <a:ext cx="10370093" cy="720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4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err="1"/>
              <a:t>Présentation</a:t>
            </a:r>
            <a:r>
              <a:rPr lang="en-US" dirty="0"/>
              <a:t> du (</a:t>
            </a:r>
            <a:r>
              <a:rPr lang="en-US" dirty="0" err="1"/>
              <a:t>mettre</a:t>
            </a:r>
            <a:r>
              <a:rPr lang="en-US" dirty="0"/>
              <a:t> date du jour)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384001" y="1440000"/>
            <a:ext cx="1142609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0" y="480000"/>
            <a:ext cx="2473645" cy="720000"/>
          </a:xfrm>
          <a:prstGeom prst="rect">
            <a:avLst/>
          </a:prstGeom>
        </p:spPr>
      </p:pic>
      <p:sp>
        <p:nvSpPr>
          <p:cNvPr id="11" name="Titre 18"/>
          <p:cNvSpPr>
            <a:spLocks noGrp="1"/>
          </p:cNvSpPr>
          <p:nvPr>
            <p:ph type="title" hasCustomPrompt="1"/>
          </p:nvPr>
        </p:nvSpPr>
        <p:spPr>
          <a:xfrm>
            <a:off x="1440000" y="2400000"/>
            <a:ext cx="10368000" cy="1632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dirty="0"/>
              <a:t>Titre de la présentation </a:t>
            </a:r>
            <a:br>
              <a:rPr lang="fr-FR" dirty="0"/>
            </a:br>
            <a:r>
              <a:rPr lang="fr-FR" dirty="0"/>
              <a:t>en Lucida Sans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UniversiteParis — Sommaire">
    <p:bg>
      <p:bgPr>
        <a:solidFill>
          <a:srgbClr val="4F48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15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1" y="864000"/>
            <a:ext cx="3207320" cy="38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1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Sommaire</a:t>
            </a:r>
          </a:p>
        </p:txBody>
      </p:sp>
      <p:sp>
        <p:nvSpPr>
          <p:cNvPr id="8" name="Espace réservé du texte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39332" y="1920000"/>
            <a:ext cx="720000" cy="38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2667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 dirty="0"/>
              <a:t>01</a:t>
            </a:r>
          </a:p>
          <a:p>
            <a:pPr lvl="0"/>
            <a:r>
              <a:rPr lang="fr-FR" dirty="0"/>
              <a:t>02</a:t>
            </a:r>
          </a:p>
          <a:p>
            <a:pPr lvl="0"/>
            <a:r>
              <a:rPr lang="fr-FR" dirty="0"/>
              <a:t>03</a:t>
            </a:r>
          </a:p>
          <a:p>
            <a:pPr lvl="0"/>
            <a:r>
              <a:rPr lang="fr-FR" dirty="0"/>
              <a:t>04</a:t>
            </a:r>
          </a:p>
          <a:p>
            <a:pPr lvl="0"/>
            <a:r>
              <a:rPr lang="fr-FR" dirty="0"/>
              <a:t>05</a:t>
            </a:r>
          </a:p>
        </p:txBody>
      </p:sp>
      <p:sp>
        <p:nvSpPr>
          <p:cNvPr id="9" name="Espace réservé du texte 13"/>
          <p:cNvSpPr>
            <a:spLocks noGrp="1"/>
          </p:cNvSpPr>
          <p:nvPr>
            <p:ph type="body" sz="quarter" idx="15" hasCustomPrompt="1"/>
          </p:nvPr>
        </p:nvSpPr>
        <p:spPr>
          <a:xfrm>
            <a:off x="2515096" y="1920000"/>
            <a:ext cx="4166600" cy="38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1867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 dirty="0"/>
              <a:t>Partie 1</a:t>
            </a:r>
          </a:p>
          <a:p>
            <a:pPr lvl="0"/>
            <a:r>
              <a:rPr lang="fr-FR" dirty="0"/>
              <a:t>Partie 2</a:t>
            </a:r>
          </a:p>
          <a:p>
            <a:pPr lvl="0"/>
            <a:r>
              <a:rPr lang="fr-FR" dirty="0"/>
              <a:t>Partie 3</a:t>
            </a:r>
          </a:p>
          <a:p>
            <a:pPr lvl="0"/>
            <a:r>
              <a:rPr lang="fr-FR" dirty="0"/>
              <a:t>Partie 4</a:t>
            </a:r>
          </a:p>
          <a:p>
            <a:pPr lvl="0"/>
            <a:r>
              <a:rPr lang="fr-FR" dirty="0"/>
              <a:t>Partie 5</a:t>
            </a:r>
          </a:p>
        </p:txBody>
      </p:sp>
      <p:sp>
        <p:nvSpPr>
          <p:cNvPr id="10" name="Espace réservé du texte 13"/>
          <p:cNvSpPr>
            <a:spLocks noGrp="1"/>
          </p:cNvSpPr>
          <p:nvPr>
            <p:ph type="body" sz="quarter" idx="16" hasCustomPrompt="1"/>
          </p:nvPr>
        </p:nvSpPr>
        <p:spPr>
          <a:xfrm>
            <a:off x="7146448" y="1920000"/>
            <a:ext cx="720000" cy="384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1867" baseline="0">
                <a:solidFill>
                  <a:schemeClr val="bg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r-FR" dirty="0"/>
              <a:t>01</a:t>
            </a:r>
          </a:p>
          <a:p>
            <a:pPr lvl="0"/>
            <a:r>
              <a:rPr lang="fr-FR" dirty="0"/>
              <a:t>02</a:t>
            </a:r>
          </a:p>
          <a:p>
            <a:pPr lvl="0"/>
            <a:r>
              <a:rPr lang="fr-FR" dirty="0"/>
              <a:t>03</a:t>
            </a:r>
          </a:p>
          <a:p>
            <a:pPr lvl="0"/>
            <a:r>
              <a:rPr lang="fr-FR" dirty="0"/>
              <a:t>04</a:t>
            </a:r>
          </a:p>
          <a:p>
            <a:pPr lvl="0"/>
            <a:r>
              <a:rPr lang="fr-FR" dirty="0"/>
              <a:t>05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Contenu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5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1" y="864000"/>
            <a:ext cx="10370092" cy="38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133" b="0" cap="none" spc="0" baseline="0">
                <a:ln>
                  <a:noFill/>
                </a:ln>
                <a:solidFill>
                  <a:srgbClr val="921831"/>
                </a:solidFill>
                <a:effectLst/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9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1439333" y="2487084"/>
            <a:ext cx="10371667" cy="33612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594" indent="-228594">
              <a:buFont typeface="Symbol" charset="2"/>
              <a:buChar char="⎯"/>
              <a:defRPr sz="1600" b="0" cap="none" spc="0">
                <a:ln>
                  <a:noFill/>
                </a:ln>
                <a:solidFill>
                  <a:schemeClr val="tx1"/>
                </a:solidFill>
                <a:effectLst/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  <p:sp>
        <p:nvSpPr>
          <p:cNvPr id="10" name="Titre 37"/>
          <p:cNvSpPr>
            <a:spLocks noGrp="1"/>
          </p:cNvSpPr>
          <p:nvPr>
            <p:ph type="title" hasCustomPrompt="1"/>
          </p:nvPr>
        </p:nvSpPr>
        <p:spPr>
          <a:xfrm>
            <a:off x="1440000" y="1344000"/>
            <a:ext cx="10368000" cy="960000"/>
          </a:xfrm>
        </p:spPr>
        <p:txBody>
          <a:bodyPr/>
          <a:lstStyle>
            <a:lvl1pPr>
              <a:defRPr b="0" cap="none" spc="0">
                <a:ln>
                  <a:noFill/>
                </a:ln>
                <a:solidFill>
                  <a:schemeClr val="tx1"/>
                </a:solidFill>
                <a:effectLst/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Titre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Contenu liste fond couleur">
    <p:bg>
      <p:bgPr>
        <a:solidFill>
          <a:srgbClr val="DEE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1439333" y="1440001"/>
            <a:ext cx="10371667" cy="44591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Symbol" charset="2"/>
              <a:buChar char="⎯"/>
              <a:defRPr sz="1600">
                <a:solidFill>
                  <a:schemeClr val="tx1"/>
                </a:solidFill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Tex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38372" y="1585397"/>
            <a:ext cx="3208949" cy="493520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133" baseline="0">
                <a:solidFill>
                  <a:schemeClr val="tx1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Insérer texte </a:t>
            </a:r>
          </a:p>
        </p:txBody>
      </p:sp>
      <p:sp>
        <p:nvSpPr>
          <p:cNvPr id="7" name="Espace réservé pour une image  24"/>
          <p:cNvSpPr>
            <a:spLocks noGrp="1"/>
          </p:cNvSpPr>
          <p:nvPr>
            <p:ph type="pic" sz="quarter" idx="18" hasCustomPrompt="1"/>
          </p:nvPr>
        </p:nvSpPr>
        <p:spPr>
          <a:xfrm>
            <a:off x="6085693" y="0"/>
            <a:ext cx="6096000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  <p:sp>
        <p:nvSpPr>
          <p:cNvPr id="8" name="Espace réservé du texte 15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1" y="864000"/>
            <a:ext cx="3207320" cy="38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133" baseline="0">
                <a:solidFill>
                  <a:srgbClr val="8A1538"/>
                </a:solidFill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Contenu liste + imag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  24"/>
          <p:cNvSpPr>
            <a:spLocks noGrp="1"/>
          </p:cNvSpPr>
          <p:nvPr>
            <p:ph type="pic" sz="quarter" idx="18" hasCustomPrompt="1"/>
          </p:nvPr>
        </p:nvSpPr>
        <p:spPr>
          <a:xfrm>
            <a:off x="6085693" y="0"/>
            <a:ext cx="6096000" cy="6858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  <p:sp>
        <p:nvSpPr>
          <p:cNvPr id="6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1506071"/>
            <a:ext cx="3207323" cy="3840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AppleSymbols" charset="0"/>
              <a:buChar char="⎻"/>
              <a:defRPr sz="1600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Contenu li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03425" y="3176"/>
            <a:ext cx="2743200" cy="365125"/>
          </a:xfrm>
          <a:prstGeom prst="rect">
            <a:avLst/>
          </a:prstGeom>
        </p:spPr>
        <p:txBody>
          <a:bodyPr/>
          <a:lstStyle/>
          <a:p>
            <a:fld id="{35D12B2B-4F34-D744-B045-A94D54AFF71E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1439999" y="1506071"/>
            <a:ext cx="4584949" cy="3840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AppleSymbols" charset="0"/>
              <a:buChar char="⎻"/>
              <a:defRPr sz="1600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  <p:sp>
        <p:nvSpPr>
          <p:cNvPr id="9" name="Espace réservé pour une image  24"/>
          <p:cNvSpPr>
            <a:spLocks noGrp="1"/>
          </p:cNvSpPr>
          <p:nvPr>
            <p:ph type="pic" sz="quarter" idx="19" hasCustomPrompt="1"/>
          </p:nvPr>
        </p:nvSpPr>
        <p:spPr>
          <a:xfrm>
            <a:off x="7527740" y="1198067"/>
            <a:ext cx="3216000" cy="44591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iversiteParis — Image + contenu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8"/>
          <p:cNvSpPr>
            <a:spLocks noGrp="1"/>
          </p:cNvSpPr>
          <p:nvPr>
            <p:ph type="body" sz="quarter" idx="15" hasCustomPrompt="1"/>
          </p:nvPr>
        </p:nvSpPr>
        <p:spPr>
          <a:xfrm>
            <a:off x="6158791" y="1506071"/>
            <a:ext cx="4584949" cy="38400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228594" indent="-228594">
              <a:buFont typeface="AppleSymbols" charset="0"/>
              <a:buChar char="⎻"/>
              <a:defRPr sz="1600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pPr lvl="0"/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n°1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n°2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  <a:r>
              <a:rPr lang="en-US" dirty="0" err="1"/>
              <a:t>Insérer</a:t>
            </a:r>
            <a:r>
              <a:rPr lang="en-US" dirty="0"/>
              <a:t> </a:t>
            </a:r>
            <a:r>
              <a:rPr lang="en-US" dirty="0" err="1"/>
              <a:t>texte</a:t>
            </a:r>
            <a:r>
              <a:rPr lang="en-US" dirty="0"/>
              <a:t> n°3</a:t>
            </a:r>
          </a:p>
        </p:txBody>
      </p:sp>
      <p:sp>
        <p:nvSpPr>
          <p:cNvPr id="9" name="Espace réservé pour une image  24"/>
          <p:cNvSpPr>
            <a:spLocks noGrp="1"/>
          </p:cNvSpPr>
          <p:nvPr>
            <p:ph type="pic" sz="quarter" idx="19" hasCustomPrompt="1"/>
          </p:nvPr>
        </p:nvSpPr>
        <p:spPr>
          <a:xfrm>
            <a:off x="1439999" y="1198067"/>
            <a:ext cx="3216000" cy="4459199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133">
                <a:latin typeface="Lucida Sans" charset="0"/>
                <a:ea typeface="Lucida Sans" charset="0"/>
                <a:cs typeface="Lucida Sans" charset="0"/>
              </a:defRPr>
            </a:lvl1pPr>
          </a:lstStyle>
          <a:p>
            <a:r>
              <a:rPr lang="fr-FR" dirty="0"/>
              <a:t>Insérer image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439998" y="1536000"/>
            <a:ext cx="10368001" cy="105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fr-FR" dirty="0"/>
              <a:t>Cliquez et modifiez le titre</a:t>
            </a:r>
            <a:endParaRPr lang="en-US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384001" y="480000"/>
            <a:ext cx="11426092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Capture d’écran 2022-10-17 à 12.25.07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87" y="50426"/>
            <a:ext cx="1312586" cy="42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4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867" b="0" kern="1200">
          <a:solidFill>
            <a:schemeClr val="tx1"/>
          </a:solidFill>
          <a:latin typeface="Lucida Sans" charset="0"/>
          <a:ea typeface="Lucida Sans" charset="0"/>
          <a:cs typeface="Lucida Sans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ous-titre 2">
            <a:extLst>
              <a:ext uri="{FF2B5EF4-FFF2-40B4-BE49-F238E27FC236}">
                <a16:creationId xmlns:a16="http://schemas.microsoft.com/office/drawing/2014/main" id="{DCF339A0-F5EE-E448-7841-A2E2179272A6}"/>
              </a:ext>
            </a:extLst>
          </p:cNvPr>
          <p:cNvSpPr txBox="1">
            <a:spLocks/>
          </p:cNvSpPr>
          <p:nvPr/>
        </p:nvSpPr>
        <p:spPr>
          <a:xfrm>
            <a:off x="4919322" y="4530421"/>
            <a:ext cx="1225775" cy="2291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lvl="0" indent="0"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Bureau des stages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3445677" y="157951"/>
            <a:ext cx="8335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/>
              </a:rPr>
              <a:t>FACULTÉ DROIT ÉCONOMIE GESTION -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poste téléphonique 01 76 53 </a:t>
            </a:r>
            <a:r>
              <a:rPr lang="fr-FR" sz="1200" dirty="0">
                <a:solidFill>
                  <a:srgbClr val="000000"/>
                </a:solidFill>
                <a:latin typeface="Calibri" panose="020F0502020204030204"/>
              </a:rPr>
              <a:t>XX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XX				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MAJ 01.09.2026</a:t>
            </a:r>
          </a:p>
        </p:txBody>
      </p:sp>
      <p:sp>
        <p:nvSpPr>
          <p:cNvPr id="103" name="Sous-titre 2"/>
          <p:cNvSpPr txBox="1">
            <a:spLocks/>
          </p:cNvSpPr>
          <p:nvPr/>
        </p:nvSpPr>
        <p:spPr>
          <a:xfrm>
            <a:off x="410761" y="555889"/>
            <a:ext cx="11495452" cy="348676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Doyen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dirty="0">
                <a:solidFill>
                  <a:srgbClr val="FFFFFF"/>
                </a:solidFill>
                <a:latin typeface="Calibri" panose="020F0502020204030204"/>
              </a:rPr>
              <a:t>Alain LAQUIEZE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Sous-titre 2"/>
          <p:cNvSpPr txBox="1">
            <a:spLocks/>
          </p:cNvSpPr>
          <p:nvPr/>
        </p:nvSpPr>
        <p:spPr>
          <a:xfrm>
            <a:off x="410760" y="978256"/>
            <a:ext cx="11495454" cy="348676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Cheffe des Services Administratifs et Techniques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Sylvie MOUREAUX-PHILIBERT</a:t>
            </a:r>
            <a:r>
              <a:rPr kumimoji="0" lang="fr-FR" sz="9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44.59</a:t>
            </a:r>
          </a:p>
        </p:txBody>
      </p:sp>
      <p:sp>
        <p:nvSpPr>
          <p:cNvPr id="100" name="Sous-titre 2"/>
          <p:cNvSpPr txBox="1">
            <a:spLocks/>
          </p:cNvSpPr>
          <p:nvPr/>
        </p:nvSpPr>
        <p:spPr>
          <a:xfrm>
            <a:off x="1929670" y="3410553"/>
            <a:ext cx="1343049" cy="514539"/>
          </a:xfrm>
          <a:prstGeom prst="rect">
            <a:avLst/>
          </a:prstGeom>
          <a:solidFill>
            <a:schemeClr val="accent3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9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Laboratoires de recherche</a:t>
            </a:r>
            <a:br>
              <a:rPr lang="fr-FR" dirty="0"/>
            </a:br>
            <a:r>
              <a:rPr lang="fr-FR" dirty="0"/>
              <a:t>Emma GYOMLAI 45.38</a:t>
            </a:r>
            <a:br>
              <a:rPr lang="fr-FR" dirty="0"/>
            </a:br>
            <a:r>
              <a:rPr lang="fr-FR" dirty="0"/>
              <a:t>Assistante recherche</a:t>
            </a:r>
          </a:p>
        </p:txBody>
      </p:sp>
      <p:sp>
        <p:nvSpPr>
          <p:cNvPr id="101" name="Sous-titre 2"/>
          <p:cNvSpPr txBox="1">
            <a:spLocks/>
          </p:cNvSpPr>
          <p:nvPr/>
        </p:nvSpPr>
        <p:spPr>
          <a:xfrm>
            <a:off x="1907884" y="3945079"/>
            <a:ext cx="1366037" cy="1205017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indent="0"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>
                <a:solidFill>
                  <a:schemeClr val="accent3"/>
                </a:solidFill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algn="l"/>
            <a:r>
              <a:rPr lang="fr-FR" dirty="0">
                <a:solidFill>
                  <a:srgbClr val="8A1538"/>
                </a:solidFill>
                <a:latin typeface="Calibri" panose="020F0502020204030204"/>
              </a:rPr>
              <a:t>Guillaume RICHARD,         </a:t>
            </a: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Directeur IHD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dirty="0">
                <a:solidFill>
                  <a:srgbClr val="8A1538"/>
                </a:solidFill>
                <a:latin typeface="Calibri" panose="020F0502020204030204"/>
              </a:rPr>
              <a:t>Pauline PAILLER.     </a:t>
            </a: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Directrice CEDAG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br>
              <a:rPr lang="fr-FR" sz="3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dirty="0">
                <a:solidFill>
                  <a:srgbClr val="8A1538"/>
                </a:solidFill>
                <a:latin typeface="Calibri" panose="020F0502020204030204"/>
              </a:rPr>
              <a:t>Bruno DAUGERON</a:t>
            </a: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, 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Directeur CMH, 45.31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dirty="0">
                <a:solidFill>
                  <a:srgbClr val="8A1538"/>
                </a:solidFill>
                <a:latin typeface="Calibri" panose="020F0502020204030204"/>
              </a:rPr>
              <a:t>Delphine DERO-BUGNY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Directrice adjointe CMH</a:t>
            </a:r>
          </a:p>
        </p:txBody>
      </p:sp>
      <p:sp>
        <p:nvSpPr>
          <p:cNvPr id="102" name="Sous-titre 2"/>
          <p:cNvSpPr txBox="1">
            <a:spLocks/>
          </p:cNvSpPr>
          <p:nvPr/>
        </p:nvSpPr>
        <p:spPr>
          <a:xfrm>
            <a:off x="450885" y="5414707"/>
            <a:ext cx="1439754" cy="134695"/>
          </a:xfrm>
          <a:prstGeom prst="rect">
            <a:avLst/>
          </a:prstGeom>
          <a:solidFill>
            <a:schemeClr val="accent3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IEJ</a:t>
            </a:r>
          </a:p>
        </p:txBody>
      </p:sp>
      <p:sp>
        <p:nvSpPr>
          <p:cNvPr id="106" name="Sous-titre 2"/>
          <p:cNvSpPr txBox="1">
            <a:spLocks/>
          </p:cNvSpPr>
          <p:nvPr/>
        </p:nvSpPr>
        <p:spPr>
          <a:xfrm>
            <a:off x="467640" y="5591494"/>
            <a:ext cx="1425441" cy="1040215"/>
          </a:xfrm>
          <a:prstGeom prst="rect">
            <a:avLst/>
          </a:prstGeom>
          <a:solidFill>
            <a:schemeClr val="bg1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8A1538"/>
                </a:solidFill>
                <a:latin typeface="Calibri" panose="020F0502020204030204"/>
              </a:rPr>
              <a:t>Pierre BERLIOZ</a:t>
            </a:r>
            <a:b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Directeur</a:t>
            </a:r>
          </a:p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8A1538"/>
                </a:solidFill>
                <a:latin typeface="Calibri" panose="020F0502020204030204"/>
              </a:rPr>
              <a:t>Nicolas MATHEY      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Directeur adjoint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A15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fr-FR" sz="3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b="1" dirty="0">
                <a:solidFill>
                  <a:schemeClr val="accent4">
                    <a:lumMod val="75000"/>
                  </a:schemeClr>
                </a:solidFill>
              </a:rPr>
              <a:t>Frédéric DURON</a:t>
            </a:r>
            <a:br>
              <a:rPr lang="fr-FR" sz="9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fr-FR" sz="900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rPr>
              <a:t>Gestionnaire 44.42 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Sous-titre 2"/>
          <p:cNvSpPr txBox="1">
            <a:spLocks/>
          </p:cNvSpPr>
          <p:nvPr/>
        </p:nvSpPr>
        <p:spPr>
          <a:xfrm>
            <a:off x="486543" y="2640410"/>
            <a:ext cx="1334422" cy="188959"/>
          </a:xfrm>
          <a:prstGeom prst="rect">
            <a:avLst/>
          </a:prstGeom>
          <a:solidFill>
            <a:schemeClr val="accent3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Clinique Juridique</a:t>
            </a:r>
          </a:p>
        </p:txBody>
      </p:sp>
      <p:sp>
        <p:nvSpPr>
          <p:cNvPr id="108" name="Sous-titre 2"/>
          <p:cNvSpPr txBox="1">
            <a:spLocks/>
          </p:cNvSpPr>
          <p:nvPr/>
        </p:nvSpPr>
        <p:spPr>
          <a:xfrm>
            <a:off x="498078" y="2883644"/>
            <a:ext cx="1342800" cy="599001"/>
          </a:xfrm>
          <a:prstGeom prst="rect">
            <a:avLst/>
          </a:prstGeom>
          <a:solidFill>
            <a:schemeClr val="bg1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8A1538"/>
                </a:solidFill>
                <a:latin typeface="Calibri" panose="020F0502020204030204"/>
              </a:rPr>
              <a:t>Clothilde GRARE-DIDIER</a:t>
            </a:r>
            <a:b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Directrice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rPr>
              <a:t>Audrey IRASTORZA</a:t>
            </a:r>
            <a:endParaRPr lang="fr-FR" sz="900" b="1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Coordinatrice 45.04</a:t>
            </a:r>
          </a:p>
        </p:txBody>
      </p:sp>
      <p:sp>
        <p:nvSpPr>
          <p:cNvPr id="79" name="Sous-titre 2"/>
          <p:cNvSpPr txBox="1">
            <a:spLocks/>
          </p:cNvSpPr>
          <p:nvPr/>
        </p:nvSpPr>
        <p:spPr>
          <a:xfrm>
            <a:off x="444324" y="4464754"/>
            <a:ext cx="1435437" cy="17521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9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Ecole doctorale</a:t>
            </a:r>
          </a:p>
        </p:txBody>
      </p:sp>
      <p:sp>
        <p:nvSpPr>
          <p:cNvPr id="80" name="Sous-titre 2"/>
          <p:cNvSpPr txBox="1">
            <a:spLocks/>
          </p:cNvSpPr>
          <p:nvPr/>
        </p:nvSpPr>
        <p:spPr>
          <a:xfrm>
            <a:off x="461681" y="4680827"/>
            <a:ext cx="1450296" cy="669977"/>
          </a:xfrm>
          <a:prstGeom prst="rect">
            <a:avLst/>
          </a:prstGeom>
          <a:solidFill>
            <a:schemeClr val="bg1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indent="0"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>
                <a:solidFill>
                  <a:schemeClr val="accent3"/>
                </a:solidFill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>
              <a:defRPr/>
            </a:pPr>
            <a:r>
              <a:rPr lang="fr-FR" dirty="0">
                <a:solidFill>
                  <a:schemeClr val="accent1"/>
                </a:solidFill>
                <a:latin typeface="Calibri" panose="020F0502020204030204"/>
              </a:rPr>
              <a:t>A</a:t>
            </a:r>
            <a:r>
              <a:rPr lang="fr-FR" dirty="0">
                <a:solidFill>
                  <a:srgbClr val="8A1538"/>
                </a:solidFill>
                <a:latin typeface="Calibri" panose="020F0502020204030204"/>
              </a:rPr>
              <a:t>némone CARTIER-BRESSON   </a:t>
            </a:r>
            <a:r>
              <a:rPr lang="fr-FR" b="0" dirty="0">
                <a:solidFill>
                  <a:srgbClr val="8A1538"/>
                </a:solidFill>
                <a:latin typeface="Calibri" panose="020F0502020204030204"/>
              </a:rPr>
              <a:t>Directrice</a:t>
            </a:r>
          </a:p>
          <a:p>
            <a:r>
              <a:rPr lang="fr-FR" dirty="0"/>
              <a:t>Josie YEYE</a:t>
            </a:r>
            <a:br>
              <a:rPr lang="fr-FR" dirty="0"/>
            </a:br>
            <a:r>
              <a:rPr lang="fr-FR" b="0" dirty="0"/>
              <a:t>Secrétariat 44.65</a:t>
            </a:r>
          </a:p>
        </p:txBody>
      </p:sp>
      <p:sp>
        <p:nvSpPr>
          <p:cNvPr id="85" name="Sous-titre 2"/>
          <p:cNvSpPr txBox="1">
            <a:spLocks/>
          </p:cNvSpPr>
          <p:nvPr/>
        </p:nvSpPr>
        <p:spPr>
          <a:xfrm>
            <a:off x="415958" y="1381207"/>
            <a:ext cx="1450295" cy="29662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chemeClr val="bg1"/>
                </a:solidFill>
              </a:rPr>
              <a:t>Secrétariat Général</a:t>
            </a:r>
          </a:p>
        </p:txBody>
      </p:sp>
      <p:sp>
        <p:nvSpPr>
          <p:cNvPr id="86" name="Sous-titre 2"/>
          <p:cNvSpPr txBox="1">
            <a:spLocks/>
          </p:cNvSpPr>
          <p:nvPr/>
        </p:nvSpPr>
        <p:spPr>
          <a:xfrm>
            <a:off x="410759" y="1704406"/>
            <a:ext cx="1450295" cy="864716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900" b="1" dirty="0">
                <a:solidFill>
                  <a:schemeClr val="accent4">
                    <a:lumMod val="75000"/>
                  </a:schemeClr>
                </a:solidFill>
              </a:rPr>
              <a:t>Adriana RIZZO</a:t>
            </a:r>
          </a:p>
          <a:p>
            <a:r>
              <a:rPr lang="fr-FR" sz="900" dirty="0">
                <a:solidFill>
                  <a:schemeClr val="accent3"/>
                </a:solidFill>
              </a:rPr>
              <a:t>Assistante de direction 44.57</a:t>
            </a:r>
          </a:p>
          <a:p>
            <a:pPr>
              <a:defRPr/>
            </a:pPr>
            <a:r>
              <a:rPr lang="fr-FR" sz="900" b="1" dirty="0">
                <a:solidFill>
                  <a:schemeClr val="accent4">
                    <a:lumMod val="75000"/>
                  </a:schemeClr>
                </a:solidFill>
              </a:rPr>
              <a:t>N.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dirty="0">
                <a:solidFill>
                  <a:schemeClr val="accent3"/>
                </a:solidFill>
              </a:rPr>
              <a:t>Chargé de mission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fr-FR" sz="900" dirty="0">
              <a:solidFill>
                <a:schemeClr val="accent3"/>
              </a:solidFill>
            </a:endParaRPr>
          </a:p>
        </p:txBody>
      </p:sp>
      <p:sp>
        <p:nvSpPr>
          <p:cNvPr id="89" name="Sous-titre 2"/>
          <p:cNvSpPr txBox="1">
            <a:spLocks/>
          </p:cNvSpPr>
          <p:nvPr/>
        </p:nvSpPr>
        <p:spPr>
          <a:xfrm>
            <a:off x="444324" y="3536920"/>
            <a:ext cx="1450296" cy="29662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chemeClr val="bg1"/>
                </a:solidFill>
              </a:rPr>
              <a:t>Vie de Campus</a:t>
            </a:r>
          </a:p>
        </p:txBody>
      </p:sp>
      <p:sp>
        <p:nvSpPr>
          <p:cNvPr id="90" name="Sous-titre 2"/>
          <p:cNvSpPr txBox="1">
            <a:spLocks/>
          </p:cNvSpPr>
          <p:nvPr/>
        </p:nvSpPr>
        <p:spPr>
          <a:xfrm>
            <a:off x="466623" y="3887824"/>
            <a:ext cx="1442713" cy="513027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b="1" dirty="0">
                <a:solidFill>
                  <a:schemeClr val="accent3"/>
                </a:solidFill>
              </a:rPr>
              <a:t>N.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dirty="0">
                <a:solidFill>
                  <a:schemeClr val="accent3"/>
                </a:solidFill>
              </a:rPr>
              <a:t>Responsable  de la Vie de campus 44.60</a:t>
            </a:r>
          </a:p>
        </p:txBody>
      </p:sp>
      <p:sp>
        <p:nvSpPr>
          <p:cNvPr id="71" name="Sous-titre 2">
            <a:extLst>
              <a:ext uri="{FF2B5EF4-FFF2-40B4-BE49-F238E27FC236}">
                <a16:creationId xmlns:a16="http://schemas.microsoft.com/office/drawing/2014/main" id="{51DB0AD4-571A-DF48-986C-23AACA22E321}"/>
              </a:ext>
            </a:extLst>
          </p:cNvPr>
          <p:cNvSpPr txBox="1">
            <a:spLocks/>
          </p:cNvSpPr>
          <p:nvPr/>
        </p:nvSpPr>
        <p:spPr>
          <a:xfrm>
            <a:off x="1938426" y="1381991"/>
            <a:ext cx="1346400" cy="32200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chemeClr val="bg1"/>
                </a:solidFill>
              </a:rPr>
              <a:t>Coordination pédagogique </a:t>
            </a:r>
          </a:p>
        </p:txBody>
      </p:sp>
      <p:sp>
        <p:nvSpPr>
          <p:cNvPr id="72" name="Sous-titre 2">
            <a:extLst>
              <a:ext uri="{FF2B5EF4-FFF2-40B4-BE49-F238E27FC236}">
                <a16:creationId xmlns:a16="http://schemas.microsoft.com/office/drawing/2014/main" id="{1A4A39A0-38FC-E047-B437-A343A9536B06}"/>
              </a:ext>
            </a:extLst>
          </p:cNvPr>
          <p:cNvSpPr txBox="1">
            <a:spLocks/>
          </p:cNvSpPr>
          <p:nvPr/>
        </p:nvSpPr>
        <p:spPr>
          <a:xfrm>
            <a:off x="1928383" y="1765510"/>
            <a:ext cx="1342800" cy="58867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900" b="1" dirty="0">
                <a:solidFill>
                  <a:schemeClr val="accent4">
                    <a:lumMod val="75000"/>
                  </a:schemeClr>
                </a:solidFill>
              </a:rPr>
              <a:t>Catarina COTIC BELLOUBE </a:t>
            </a:r>
            <a:endParaRPr lang="fr-FR" sz="900" b="1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</a:pPr>
            <a:r>
              <a:rPr lang="fr-FR" sz="900" dirty="0">
                <a:solidFill>
                  <a:schemeClr val="accent3"/>
                </a:solidFill>
              </a:rPr>
              <a:t>Chargée de mission </a:t>
            </a:r>
            <a:br>
              <a:rPr lang="fr-FR" sz="900" dirty="0">
                <a:solidFill>
                  <a:schemeClr val="accent3"/>
                </a:solidFill>
              </a:rPr>
            </a:br>
            <a:r>
              <a:rPr lang="fr-FR" sz="900" dirty="0">
                <a:solidFill>
                  <a:schemeClr val="accent3"/>
                </a:solidFill>
              </a:rPr>
              <a:t>Référente ESH</a:t>
            </a:r>
          </a:p>
          <a:p>
            <a:pPr>
              <a:spcBef>
                <a:spcPts val="0"/>
              </a:spcBef>
            </a:pPr>
            <a:r>
              <a:rPr lang="fr-FR" sz="900" dirty="0">
                <a:solidFill>
                  <a:schemeClr val="accent3"/>
                </a:solidFill>
              </a:rPr>
              <a:t>44.13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9917" y="0"/>
            <a:ext cx="2869390" cy="4241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BA0E2444-4F16-78CC-2A1F-F596112A87BE}"/>
              </a:ext>
            </a:extLst>
          </p:cNvPr>
          <p:cNvSpPr txBox="1">
            <a:spLocks/>
          </p:cNvSpPr>
          <p:nvPr/>
        </p:nvSpPr>
        <p:spPr>
          <a:xfrm>
            <a:off x="9087203" y="1865823"/>
            <a:ext cx="1344856" cy="371250"/>
          </a:xfrm>
          <a:prstGeom prst="rect">
            <a:avLst/>
          </a:prstGeom>
          <a:solidFill>
            <a:schemeClr val="bg1"/>
          </a:solidFill>
          <a:ln>
            <a:solidFill>
              <a:srgbClr val="FF5C39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>
                <a:solidFill>
                  <a:srgbClr val="FF5C38"/>
                </a:solidFill>
              </a:rPr>
              <a:t>Christine KENMOGNE</a:t>
            </a:r>
            <a:endParaRPr lang="fr-FR" sz="900" dirty="0">
              <a:solidFill>
                <a:schemeClr val="accent5"/>
              </a:solidFill>
            </a:endParaRP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chemeClr val="accent5"/>
                </a:solidFill>
              </a:rPr>
              <a:t>Responsable  44.21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A01799DA-239E-E5B5-597C-94BEA01641C3}"/>
              </a:ext>
            </a:extLst>
          </p:cNvPr>
          <p:cNvSpPr txBox="1">
            <a:spLocks/>
          </p:cNvSpPr>
          <p:nvPr/>
        </p:nvSpPr>
        <p:spPr>
          <a:xfrm>
            <a:off x="9098236" y="2253904"/>
            <a:ext cx="1322789" cy="121915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1000" b="1" dirty="0">
                <a:solidFill>
                  <a:schemeClr val="tx2"/>
                </a:solidFill>
              </a:rPr>
              <a:t>Gestionnaires</a:t>
            </a:r>
            <a:endParaRPr kumimoji="0" lang="fr-FR" sz="1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Diana BOUCHET 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Claire GELÉ 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 err="1"/>
              <a:t>Shakini</a:t>
            </a:r>
            <a:r>
              <a:rPr lang="fr-FR" sz="900" b="1" dirty="0"/>
              <a:t> LESLEY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Monika LILKOV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 err="1"/>
              <a:t>Nadjma</a:t>
            </a:r>
            <a:r>
              <a:rPr lang="fr-FR" sz="900" b="1" dirty="0"/>
              <a:t> MAHAMOUD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Willy UNG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46F8C248-FFC0-7623-6FE2-A32DAFE0E0FD}"/>
              </a:ext>
            </a:extLst>
          </p:cNvPr>
          <p:cNvSpPr txBox="1">
            <a:spLocks/>
          </p:cNvSpPr>
          <p:nvPr/>
        </p:nvSpPr>
        <p:spPr>
          <a:xfrm>
            <a:off x="9096966" y="1347545"/>
            <a:ext cx="1344856" cy="457421"/>
          </a:xfrm>
          <a:prstGeom prst="rect">
            <a:avLst/>
          </a:prstGeom>
          <a:solidFill>
            <a:srgbClr val="FF5C39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FFFFFF"/>
                </a:solidFill>
                <a:latin typeface="Calibri" panose="020F0502020204030204"/>
              </a:rPr>
              <a:t>Pôle 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Apprentissage et </a:t>
            </a:r>
            <a:r>
              <a:rPr lang="fr-FR" sz="900" b="1" dirty="0">
                <a:solidFill>
                  <a:srgbClr val="FFFFFF"/>
                </a:solidFill>
                <a:latin typeface="Calibri" panose="020F0502020204030204"/>
              </a:rPr>
              <a:t>Formation Continue Relations Entreprises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E59008BB-D46F-D792-5332-E6AEB98A0168}"/>
              </a:ext>
            </a:extLst>
          </p:cNvPr>
          <p:cNvSpPr txBox="1">
            <a:spLocks/>
          </p:cNvSpPr>
          <p:nvPr/>
        </p:nvSpPr>
        <p:spPr>
          <a:xfrm>
            <a:off x="7742347" y="5142939"/>
            <a:ext cx="1344856" cy="296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Finances et</a:t>
            </a:r>
            <a:r>
              <a:rPr kumimoji="0" lang="fr-FR" sz="9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achats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A72EB1A4-CE9B-7050-79BF-2959C9F9E449}"/>
              </a:ext>
            </a:extLst>
          </p:cNvPr>
          <p:cNvSpPr txBox="1">
            <a:spLocks/>
          </p:cNvSpPr>
          <p:nvPr/>
        </p:nvSpPr>
        <p:spPr>
          <a:xfrm>
            <a:off x="7720259" y="5496128"/>
            <a:ext cx="1344856" cy="348676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FF5C38"/>
                </a:solidFill>
                <a:latin typeface="Calibri" panose="020F0502020204030204"/>
              </a:rPr>
              <a:t>Mohamed ISMAIEL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FF5C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5C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Chef de service </a:t>
            </a:r>
            <a:r>
              <a:rPr lang="fr-FR" sz="900" dirty="0">
                <a:solidFill>
                  <a:srgbClr val="FF5C39"/>
                </a:solidFill>
              </a:rPr>
              <a:t>44.83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5C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0F76B0D1-70CD-6831-8A38-79B00BD3EC79}"/>
              </a:ext>
            </a:extLst>
          </p:cNvPr>
          <p:cNvSpPr txBox="1">
            <a:spLocks/>
          </p:cNvSpPr>
          <p:nvPr/>
        </p:nvSpPr>
        <p:spPr>
          <a:xfrm>
            <a:off x="7734397" y="5896944"/>
            <a:ext cx="1343085" cy="87481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b="1" dirty="0">
                <a:solidFill>
                  <a:schemeClr val="tx2"/>
                </a:solidFill>
                <a:latin typeface="Calibri" panose="020F0502020204030204"/>
              </a:rPr>
              <a:t>Claudia RUBIO LATORRE</a:t>
            </a:r>
            <a:br>
              <a:rPr lang="fr-FR" sz="900" b="1" dirty="0">
                <a:solidFill>
                  <a:schemeClr val="tx2"/>
                </a:solidFill>
                <a:latin typeface="Calibri" panose="020F0502020204030204"/>
              </a:rPr>
            </a:br>
            <a:r>
              <a:rPr lang="fr-FR" sz="900" dirty="0">
                <a:solidFill>
                  <a:schemeClr val="tx2"/>
                </a:solidFill>
              </a:rPr>
              <a:t>Gestionnaire Financier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44.46</a:t>
            </a:r>
          </a:p>
          <a:p>
            <a:pPr lvl="0"/>
            <a:r>
              <a:rPr lang="fr-FR" sz="900" b="1" dirty="0">
                <a:solidFill>
                  <a:schemeClr val="tx2"/>
                </a:solidFill>
                <a:latin typeface="Calibri" panose="020F0502020204030204"/>
              </a:rPr>
              <a:t>N.</a:t>
            </a:r>
            <a:br>
              <a:rPr lang="fr-FR" sz="900" b="1" dirty="0">
                <a:solidFill>
                  <a:schemeClr val="tx2"/>
                </a:solidFill>
                <a:latin typeface="Calibri" panose="020F0502020204030204"/>
              </a:rPr>
            </a:br>
            <a:r>
              <a:rPr lang="fr-FR" sz="900" dirty="0">
                <a:solidFill>
                  <a:schemeClr val="tx2"/>
                </a:solidFill>
              </a:rPr>
              <a:t>Gestionnaire financier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/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ous-titre 2">
            <a:extLst>
              <a:ext uri="{FF2B5EF4-FFF2-40B4-BE49-F238E27FC236}">
                <a16:creationId xmlns:a16="http://schemas.microsoft.com/office/drawing/2014/main" id="{269FA28E-B164-1AD8-175C-835501D8B7E0}"/>
              </a:ext>
            </a:extLst>
          </p:cNvPr>
          <p:cNvSpPr txBox="1">
            <a:spLocks/>
          </p:cNvSpPr>
          <p:nvPr/>
        </p:nvSpPr>
        <p:spPr>
          <a:xfrm>
            <a:off x="6341425" y="5137071"/>
            <a:ext cx="1344856" cy="30836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Informatique</a:t>
            </a:r>
            <a:endParaRPr lang="fr-FR" sz="9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F76BE513-8020-2D5D-9C2F-7B3117CA64B0}"/>
              </a:ext>
            </a:extLst>
          </p:cNvPr>
          <p:cNvSpPr txBox="1">
            <a:spLocks/>
          </p:cNvSpPr>
          <p:nvPr/>
        </p:nvSpPr>
        <p:spPr>
          <a:xfrm>
            <a:off x="6334346" y="5510998"/>
            <a:ext cx="1342800" cy="322002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5C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Christian </a:t>
            </a:r>
            <a:r>
              <a:rPr lang="fr-FR" sz="900" b="1" dirty="0">
                <a:solidFill>
                  <a:srgbClr val="FF5C38"/>
                </a:solidFill>
              </a:rPr>
              <a:t>BERJAMIN</a:t>
            </a:r>
            <a:br>
              <a:rPr lang="fr-FR" sz="900" b="1" dirty="0">
                <a:solidFill>
                  <a:srgbClr val="FF5C38"/>
                </a:solidFill>
              </a:rPr>
            </a:br>
            <a:r>
              <a:rPr lang="fr-FR" sz="900" dirty="0">
                <a:solidFill>
                  <a:srgbClr val="FF5C38"/>
                </a:solidFill>
              </a:rPr>
              <a:t>Chef de service 44.51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5C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1820E6E9-5F58-6842-080D-0B49CBCEE27D}"/>
              </a:ext>
            </a:extLst>
          </p:cNvPr>
          <p:cNvSpPr txBox="1">
            <a:spLocks/>
          </p:cNvSpPr>
          <p:nvPr/>
        </p:nvSpPr>
        <p:spPr>
          <a:xfrm>
            <a:off x="6326220" y="5896946"/>
            <a:ext cx="1341144" cy="89009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Ying ZHAO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Développeuse 44.48</a:t>
            </a:r>
          </a:p>
          <a:p>
            <a:pPr lvl="0">
              <a:spcBef>
                <a:spcPts val="0"/>
              </a:spcBef>
              <a:defRPr/>
            </a:pPr>
            <a:endParaRPr lang="fr-FR" sz="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b="1" dirty="0"/>
              <a:t>Michaël RUFFRAY  </a:t>
            </a:r>
          </a:p>
          <a:p>
            <a:pPr lvl="0">
              <a:spcBef>
                <a:spcPts val="0"/>
              </a:spcBef>
              <a:defRPr/>
            </a:pPr>
            <a:r>
              <a:rPr lang="fr-FR" sz="900" dirty="0">
                <a:solidFill>
                  <a:schemeClr val="tx2"/>
                </a:solidFill>
              </a:rPr>
              <a:t>Technicien  44.50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992641F5-E22C-BD0F-F5F0-7995D29FBA58}"/>
              </a:ext>
            </a:extLst>
          </p:cNvPr>
          <p:cNvSpPr txBox="1">
            <a:spLocks/>
          </p:cNvSpPr>
          <p:nvPr/>
        </p:nvSpPr>
        <p:spPr>
          <a:xfrm>
            <a:off x="3429552" y="5150096"/>
            <a:ext cx="1344856" cy="31026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RH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B2828197-CCBE-DECF-14D3-868F90FD3A27}"/>
              </a:ext>
            </a:extLst>
          </p:cNvPr>
          <p:cNvSpPr txBox="1">
            <a:spLocks/>
          </p:cNvSpPr>
          <p:nvPr/>
        </p:nvSpPr>
        <p:spPr>
          <a:xfrm>
            <a:off x="3429552" y="5494870"/>
            <a:ext cx="1344856" cy="348676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900" b="1" dirty="0" err="1">
                <a:solidFill>
                  <a:srgbClr val="FF5C39"/>
                </a:solidFill>
              </a:rPr>
              <a:t>Jacoba</a:t>
            </a:r>
            <a:r>
              <a:rPr lang="fr-FR" sz="900" b="1" dirty="0">
                <a:solidFill>
                  <a:srgbClr val="FF5C39"/>
                </a:solidFill>
              </a:rPr>
              <a:t> CANDAMES VINAS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dirty="0">
                <a:solidFill>
                  <a:srgbClr val="FF5C38"/>
                </a:solidFill>
                <a:latin typeface="Calibri" panose="020F0502020204030204"/>
              </a:rPr>
              <a:t>Cheffe de service 44.16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5C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1B7A4840-EDF5-A35B-9FD9-43D2525CDF6B}"/>
              </a:ext>
            </a:extLst>
          </p:cNvPr>
          <p:cNvSpPr txBox="1">
            <a:spLocks/>
          </p:cNvSpPr>
          <p:nvPr/>
        </p:nvSpPr>
        <p:spPr>
          <a:xfrm>
            <a:off x="3433519" y="5935462"/>
            <a:ext cx="1319218" cy="85158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900" b="1" dirty="0">
                <a:solidFill>
                  <a:schemeClr val="tx2"/>
                </a:solidFill>
              </a:rPr>
              <a:t>Fatma MASSOT</a:t>
            </a:r>
          </a:p>
          <a:p>
            <a:pPr>
              <a:spcBef>
                <a:spcPts val="0"/>
              </a:spcBef>
            </a:pPr>
            <a:r>
              <a:rPr lang="fr-FR" sz="800" dirty="0">
                <a:solidFill>
                  <a:schemeClr val="tx2"/>
                </a:solidFill>
              </a:rPr>
              <a:t>44.14 - 44.15</a:t>
            </a:r>
          </a:p>
          <a:p>
            <a:pPr>
              <a:spcBef>
                <a:spcPts val="0"/>
              </a:spcBef>
            </a:pPr>
            <a:r>
              <a:rPr lang="fr-FR" sz="900" b="1" dirty="0" err="1">
                <a:solidFill>
                  <a:schemeClr val="tx2"/>
                </a:solidFill>
              </a:rPr>
              <a:t>Lacine</a:t>
            </a:r>
            <a:r>
              <a:rPr lang="fr-FR" sz="900" b="1" dirty="0">
                <a:solidFill>
                  <a:schemeClr val="tx2"/>
                </a:solidFill>
              </a:rPr>
              <a:t> DIARASSOUBA</a:t>
            </a:r>
          </a:p>
          <a:p>
            <a:pPr>
              <a:spcBef>
                <a:spcPts val="0"/>
              </a:spcBef>
            </a:pPr>
            <a:r>
              <a:rPr lang="fr-FR" sz="800" dirty="0">
                <a:solidFill>
                  <a:schemeClr val="tx2"/>
                </a:solidFill>
              </a:rPr>
              <a:t>44.40</a:t>
            </a:r>
          </a:p>
          <a:p>
            <a:pPr>
              <a:spcBef>
                <a:spcPts val="0"/>
              </a:spcBef>
            </a:pPr>
            <a:r>
              <a:rPr lang="fr-FR" sz="900" b="1" dirty="0">
                <a:solidFill>
                  <a:schemeClr val="tx2"/>
                </a:solidFill>
              </a:rPr>
              <a:t>Alexandre </a:t>
            </a:r>
            <a:r>
              <a:rPr lang="fr-FR" sz="900" b="1" dirty="0" err="1">
                <a:solidFill>
                  <a:schemeClr val="tx2"/>
                </a:solidFill>
              </a:rPr>
              <a:t>Kayvan</a:t>
            </a:r>
            <a:r>
              <a:rPr lang="fr-FR" sz="900" b="1" dirty="0">
                <a:solidFill>
                  <a:schemeClr val="tx2"/>
                </a:solidFill>
              </a:rPr>
              <a:t> GRACIET </a:t>
            </a:r>
          </a:p>
        </p:txBody>
      </p:sp>
      <p:sp>
        <p:nvSpPr>
          <p:cNvPr id="29" name="Sous-titre 2">
            <a:extLst>
              <a:ext uri="{FF2B5EF4-FFF2-40B4-BE49-F238E27FC236}">
                <a16:creationId xmlns:a16="http://schemas.microsoft.com/office/drawing/2014/main" id="{CB11E10F-3596-A3E7-D197-A66F63AE55DD}"/>
              </a:ext>
            </a:extLst>
          </p:cNvPr>
          <p:cNvSpPr txBox="1">
            <a:spLocks/>
          </p:cNvSpPr>
          <p:nvPr/>
        </p:nvSpPr>
        <p:spPr>
          <a:xfrm>
            <a:off x="4905483" y="5150428"/>
            <a:ext cx="1343058" cy="309600"/>
          </a:xfrm>
          <a:prstGeom prst="rect">
            <a:avLst/>
          </a:prstGeom>
          <a:solidFill>
            <a:srgbClr val="FF5C39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chemeClr val="bg1"/>
                </a:solidFill>
              </a:rPr>
              <a:t>Communication Audiovisuel </a:t>
            </a:r>
          </a:p>
        </p:txBody>
      </p:sp>
      <p:sp>
        <p:nvSpPr>
          <p:cNvPr id="30" name="Sous-titre 2">
            <a:extLst>
              <a:ext uri="{FF2B5EF4-FFF2-40B4-BE49-F238E27FC236}">
                <a16:creationId xmlns:a16="http://schemas.microsoft.com/office/drawing/2014/main" id="{FC4E06A9-87AC-3017-4CAF-472888A3F67D}"/>
              </a:ext>
            </a:extLst>
          </p:cNvPr>
          <p:cNvSpPr txBox="1">
            <a:spLocks/>
          </p:cNvSpPr>
          <p:nvPr/>
        </p:nvSpPr>
        <p:spPr>
          <a:xfrm>
            <a:off x="4899957" y="5531431"/>
            <a:ext cx="1343118" cy="322002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lvl="0" indent="0" algn="ctr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0" sz="900" b="1" i="0" u="none" strike="noStrike" cap="none" spc="0" normalizeH="0" baseline="0">
                <a:ln>
                  <a:noFill/>
                </a:ln>
                <a:solidFill>
                  <a:srgbClr val="FF5C38"/>
                </a:solidFill>
                <a:effectLst/>
                <a:uLnTx/>
                <a:uFillTx/>
                <a:latin typeface="Calibri" panose="020F0502020204030204"/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N.</a:t>
            </a:r>
            <a:br>
              <a:rPr lang="fr-FR" dirty="0"/>
            </a:br>
            <a:r>
              <a:rPr lang="fr-FR" b="0" dirty="0"/>
              <a:t>Responsable  44.49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D8448669-98EC-5906-0B17-54059000D2AE}"/>
              </a:ext>
            </a:extLst>
          </p:cNvPr>
          <p:cNvSpPr txBox="1">
            <a:spLocks/>
          </p:cNvSpPr>
          <p:nvPr/>
        </p:nvSpPr>
        <p:spPr>
          <a:xfrm>
            <a:off x="4905453" y="6181323"/>
            <a:ext cx="1343119" cy="60756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b="1" dirty="0">
                <a:solidFill>
                  <a:schemeClr val="tx2"/>
                </a:solidFill>
              </a:rPr>
              <a:t>N.</a:t>
            </a:r>
            <a:br>
              <a:rPr lang="fr-FR" sz="900" b="1" dirty="0">
                <a:solidFill>
                  <a:schemeClr val="tx2"/>
                </a:solidFill>
              </a:rPr>
            </a:br>
            <a:r>
              <a:rPr lang="fr-FR" sz="900" dirty="0">
                <a:solidFill>
                  <a:schemeClr val="tx2"/>
                </a:solidFill>
              </a:rPr>
              <a:t>Agent de production et maintenance 44.49</a:t>
            </a:r>
          </a:p>
        </p:txBody>
      </p:sp>
      <p:sp>
        <p:nvSpPr>
          <p:cNvPr id="34" name="Sous-titre 2">
            <a:extLst>
              <a:ext uri="{FF2B5EF4-FFF2-40B4-BE49-F238E27FC236}">
                <a16:creationId xmlns:a16="http://schemas.microsoft.com/office/drawing/2014/main" id="{EAF1E99B-1EDF-FD49-C95A-DCD7637B7C98}"/>
              </a:ext>
            </a:extLst>
          </p:cNvPr>
          <p:cNvSpPr txBox="1">
            <a:spLocks/>
          </p:cNvSpPr>
          <p:nvPr/>
        </p:nvSpPr>
        <p:spPr>
          <a:xfrm>
            <a:off x="4905453" y="5896945"/>
            <a:ext cx="1343118" cy="197353"/>
          </a:xfrm>
          <a:prstGeom prst="rect">
            <a:avLst/>
          </a:prstGeom>
          <a:solidFill>
            <a:srgbClr val="93939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Audiovisuel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35" name="Sous-titre 2">
            <a:extLst>
              <a:ext uri="{FF2B5EF4-FFF2-40B4-BE49-F238E27FC236}">
                <a16:creationId xmlns:a16="http://schemas.microsoft.com/office/drawing/2014/main" id="{6233FF21-E687-6A47-369B-8355EE55A414}"/>
              </a:ext>
            </a:extLst>
          </p:cNvPr>
          <p:cNvSpPr txBox="1">
            <a:spLocks/>
          </p:cNvSpPr>
          <p:nvPr/>
        </p:nvSpPr>
        <p:spPr>
          <a:xfrm>
            <a:off x="3423748" y="1347002"/>
            <a:ext cx="5608891" cy="3257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00"/>
              </a:spcBef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 Scolarité </a:t>
            </a:r>
          </a:p>
          <a:p>
            <a:pPr lvl="0">
              <a:spcBef>
                <a:spcPts val="100"/>
              </a:spcBef>
              <a:defRPr/>
            </a:pPr>
            <a:r>
              <a:rPr lang="fr-FR" sz="1000" b="1" dirty="0">
                <a:solidFill>
                  <a:schemeClr val="bg1"/>
                </a:solidFill>
              </a:rPr>
              <a:t>Valérie MORISSE </a:t>
            </a:r>
            <a:r>
              <a:rPr lang="fr-FR" sz="1000" dirty="0">
                <a:solidFill>
                  <a:schemeClr val="bg1"/>
                </a:solidFill>
              </a:rPr>
              <a:t>Cheffe </a:t>
            </a:r>
            <a:r>
              <a:rPr lang="fr-FR" sz="900" dirty="0">
                <a:solidFill>
                  <a:schemeClr val="bg1"/>
                </a:solidFill>
              </a:rPr>
              <a:t>de service 44.31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Sous-titre 2">
            <a:extLst>
              <a:ext uri="{FF2B5EF4-FFF2-40B4-BE49-F238E27FC236}">
                <a16:creationId xmlns:a16="http://schemas.microsoft.com/office/drawing/2014/main" id="{EC5C6CC1-DB5C-398A-887C-BD26294D922F}"/>
              </a:ext>
            </a:extLst>
          </p:cNvPr>
          <p:cNvSpPr txBox="1">
            <a:spLocks/>
          </p:cNvSpPr>
          <p:nvPr/>
        </p:nvSpPr>
        <p:spPr>
          <a:xfrm>
            <a:off x="4822870" y="1746824"/>
            <a:ext cx="1344856" cy="3220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des masters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ous-titre 2">
            <a:extLst>
              <a:ext uri="{FF2B5EF4-FFF2-40B4-BE49-F238E27FC236}">
                <a16:creationId xmlns:a16="http://schemas.microsoft.com/office/drawing/2014/main" id="{7E350C14-6573-A8CD-ABAD-E69C540F5E39}"/>
              </a:ext>
            </a:extLst>
          </p:cNvPr>
          <p:cNvSpPr txBox="1">
            <a:spLocks/>
          </p:cNvSpPr>
          <p:nvPr/>
        </p:nvSpPr>
        <p:spPr>
          <a:xfrm>
            <a:off x="4836189" y="2083348"/>
            <a:ext cx="2873456" cy="500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rgbClr val="FF5C39"/>
                </a:solidFill>
              </a:rPr>
              <a:t>Responsable de bureau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rgbClr val="FF5C39"/>
                </a:solidFill>
              </a:rPr>
              <a:t>Mme Fabienne JUDITH 44.21</a:t>
            </a:r>
          </a:p>
        </p:txBody>
      </p:sp>
      <p:sp>
        <p:nvSpPr>
          <p:cNvPr id="39" name="Sous-titre 2">
            <a:extLst>
              <a:ext uri="{FF2B5EF4-FFF2-40B4-BE49-F238E27FC236}">
                <a16:creationId xmlns:a16="http://schemas.microsoft.com/office/drawing/2014/main" id="{E7D0A4D7-57DE-4AAA-407C-78637FBEA04A}"/>
              </a:ext>
            </a:extLst>
          </p:cNvPr>
          <p:cNvSpPr txBox="1">
            <a:spLocks/>
          </p:cNvSpPr>
          <p:nvPr/>
        </p:nvSpPr>
        <p:spPr>
          <a:xfrm>
            <a:off x="6257359" y="1746824"/>
            <a:ext cx="1438966" cy="3220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Appui support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Sous-titre 2">
            <a:extLst>
              <a:ext uri="{FF2B5EF4-FFF2-40B4-BE49-F238E27FC236}">
                <a16:creationId xmlns:a16="http://schemas.microsoft.com/office/drawing/2014/main" id="{3A89FCD0-1C0E-4854-8348-3A5F58311240}"/>
              </a:ext>
            </a:extLst>
          </p:cNvPr>
          <p:cNvSpPr txBox="1">
            <a:spLocks/>
          </p:cNvSpPr>
          <p:nvPr/>
        </p:nvSpPr>
        <p:spPr>
          <a:xfrm>
            <a:off x="7789939" y="2087269"/>
            <a:ext cx="1256160" cy="48717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rgbClr val="FF5C39"/>
                </a:solidFill>
                <a:latin typeface="Calibri" panose="020F0502020204030204"/>
              </a:rPr>
              <a:t>Yoann BUGNY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900" dirty="0">
                <a:solidFill>
                  <a:srgbClr val="FF5C39"/>
                </a:solidFill>
              </a:rPr>
              <a:t>Responsable de bureau 44.37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5C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41" name="Sous-titre 2">
            <a:extLst>
              <a:ext uri="{FF2B5EF4-FFF2-40B4-BE49-F238E27FC236}">
                <a16:creationId xmlns:a16="http://schemas.microsoft.com/office/drawing/2014/main" id="{AE569C57-76C7-0484-7B4A-0803FA2422BF}"/>
              </a:ext>
            </a:extLst>
          </p:cNvPr>
          <p:cNvSpPr txBox="1">
            <a:spLocks/>
          </p:cNvSpPr>
          <p:nvPr/>
        </p:nvSpPr>
        <p:spPr>
          <a:xfrm>
            <a:off x="3416884" y="1746824"/>
            <a:ext cx="1344856" cy="3220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des licences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Sous-titre 2">
            <a:extLst>
              <a:ext uri="{FF2B5EF4-FFF2-40B4-BE49-F238E27FC236}">
                <a16:creationId xmlns:a16="http://schemas.microsoft.com/office/drawing/2014/main" id="{FD02E553-A827-6C08-1490-90934FA4D749}"/>
              </a:ext>
            </a:extLst>
          </p:cNvPr>
          <p:cNvSpPr txBox="1">
            <a:spLocks/>
          </p:cNvSpPr>
          <p:nvPr/>
        </p:nvSpPr>
        <p:spPr>
          <a:xfrm>
            <a:off x="3407881" y="2081946"/>
            <a:ext cx="1344856" cy="48717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b="1" dirty="0">
                <a:solidFill>
                  <a:srgbClr val="FF5C39"/>
                </a:solidFill>
                <a:latin typeface="Calibri" panose="020F0502020204030204"/>
              </a:rPr>
              <a:t>Nicolas ROSEAU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rgbClr val="FF5C39"/>
                </a:solidFill>
              </a:rPr>
              <a:t>Responsable de bureau 44.23</a:t>
            </a:r>
          </a:p>
        </p:txBody>
      </p:sp>
      <p:sp>
        <p:nvSpPr>
          <p:cNvPr id="44" name="Sous-titre 2">
            <a:extLst>
              <a:ext uri="{FF2B5EF4-FFF2-40B4-BE49-F238E27FC236}">
                <a16:creationId xmlns:a16="http://schemas.microsoft.com/office/drawing/2014/main" id="{2C1CCA9A-4927-5C16-BB69-93FDC7726BFF}"/>
              </a:ext>
            </a:extLst>
          </p:cNvPr>
          <p:cNvSpPr txBox="1">
            <a:spLocks/>
          </p:cNvSpPr>
          <p:nvPr/>
        </p:nvSpPr>
        <p:spPr>
          <a:xfrm>
            <a:off x="3423192" y="2598839"/>
            <a:ext cx="1359181" cy="189003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1000" b="1" dirty="0">
                <a:solidFill>
                  <a:schemeClr val="tx2"/>
                </a:solidFill>
              </a:rPr>
              <a:t>Gestionnaires</a:t>
            </a:r>
          </a:p>
          <a:p>
            <a:pPr lvl="0"/>
            <a:r>
              <a:rPr lang="fr-FR" sz="800" b="1" dirty="0" err="1">
                <a:solidFill>
                  <a:srgbClr val="000000"/>
                </a:solidFill>
                <a:latin typeface="Helvetica" pitchFamily="2" charset="0"/>
              </a:rPr>
              <a:t>Hiba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NAJM </a:t>
            </a:r>
            <a:r>
              <a:rPr lang="fr-FR" sz="800" dirty="0">
                <a:solidFill>
                  <a:schemeClr val="tx2"/>
                </a:solidFill>
              </a:rPr>
              <a:t>44.56 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Ninon ROBIN DE GALLANDE</a:t>
            </a:r>
            <a:r>
              <a:rPr lang="fr-FR" sz="800" dirty="0">
                <a:solidFill>
                  <a:schemeClr val="tx2"/>
                </a:solidFill>
              </a:rPr>
              <a:t> 4426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endParaRPr lang="fr-FR" sz="300" b="1" dirty="0">
              <a:solidFill>
                <a:srgbClr val="000000"/>
              </a:solidFill>
              <a:latin typeface="Helvetica" pitchFamily="2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 err="1">
                <a:solidFill>
                  <a:srgbClr val="000000"/>
                </a:solidFill>
                <a:latin typeface="Helvetica" pitchFamily="2" charset="0"/>
              </a:rPr>
              <a:t>Rhizlane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ABDELMOUMEN</a:t>
            </a:r>
            <a:br>
              <a:rPr lang="fr-FR" sz="800" b="1" dirty="0">
                <a:solidFill>
                  <a:srgbClr val="000000"/>
                </a:solidFill>
                <a:latin typeface="Helvetica" pitchFamily="2" charset="0"/>
              </a:rPr>
            </a:br>
            <a:r>
              <a:rPr lang="fr-FR" sz="800" dirty="0">
                <a:solidFill>
                  <a:schemeClr val="tx2"/>
                </a:solidFill>
              </a:rPr>
              <a:t>44.72</a:t>
            </a:r>
            <a:br>
              <a:rPr lang="fr-FR" sz="800" b="1" dirty="0"/>
            </a:b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Marielle KOFFI </a:t>
            </a:r>
            <a:r>
              <a:rPr lang="fr-FR" sz="800" dirty="0">
                <a:solidFill>
                  <a:schemeClr val="tx2"/>
                </a:solidFill>
              </a:rPr>
              <a:t>44.25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endParaRPr lang="fr-FR" sz="300" dirty="0">
              <a:solidFill>
                <a:schemeClr val="tx2"/>
              </a:solidFill>
            </a:endParaRP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Nathalie VEUVE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dirty="0">
                <a:solidFill>
                  <a:schemeClr val="tx2"/>
                </a:solidFill>
              </a:rPr>
              <a:t>44.27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endParaRPr lang="fr-FR" sz="800" dirty="0">
              <a:solidFill>
                <a:schemeClr val="tx2"/>
              </a:solidFill>
            </a:endParaRP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Agnès ORTOLI </a:t>
            </a:r>
            <a:r>
              <a:rPr lang="fr-FR" sz="800" dirty="0">
                <a:solidFill>
                  <a:schemeClr val="tx2"/>
                </a:solidFill>
              </a:rPr>
              <a:t>44.84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 err="1">
                <a:solidFill>
                  <a:srgbClr val="000000"/>
                </a:solidFill>
                <a:latin typeface="Helvetica" pitchFamily="2" charset="0"/>
              </a:rPr>
              <a:t>Fatemehgol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ABEDI </a:t>
            </a:r>
            <a:r>
              <a:rPr lang="fr-FR" sz="800" dirty="0">
                <a:solidFill>
                  <a:schemeClr val="tx2"/>
                </a:solidFill>
              </a:rPr>
              <a:t>44.28</a:t>
            </a:r>
            <a:r>
              <a:rPr lang="fr-FR" sz="800" b="1" dirty="0"/>
              <a:t>  </a:t>
            </a:r>
            <a:r>
              <a:rPr lang="fr-FR" sz="800" b="1" dirty="0">
                <a:highlight>
                  <a:srgbClr val="FFFF00"/>
                </a:highlight>
              </a:rPr>
              <a:t>  </a:t>
            </a:r>
          </a:p>
        </p:txBody>
      </p:sp>
      <p:sp>
        <p:nvSpPr>
          <p:cNvPr id="45" name="Sous-titre 2">
            <a:extLst>
              <a:ext uri="{FF2B5EF4-FFF2-40B4-BE49-F238E27FC236}">
                <a16:creationId xmlns:a16="http://schemas.microsoft.com/office/drawing/2014/main" id="{818885C7-C6C7-D6AF-23AF-18726AAC7AA4}"/>
              </a:ext>
            </a:extLst>
          </p:cNvPr>
          <p:cNvSpPr txBox="1">
            <a:spLocks/>
          </p:cNvSpPr>
          <p:nvPr/>
        </p:nvSpPr>
        <p:spPr>
          <a:xfrm>
            <a:off x="4858921" y="2615710"/>
            <a:ext cx="1299566" cy="187316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1000" b="1" dirty="0">
                <a:solidFill>
                  <a:schemeClr val="tx2"/>
                </a:solidFill>
              </a:rPr>
              <a:t>Gestionnaires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fr-FR" sz="100" b="1" dirty="0"/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endParaRPr lang="fr-FR" sz="100" b="1" dirty="0"/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 err="1">
                <a:solidFill>
                  <a:srgbClr val="000000"/>
                </a:solidFill>
                <a:latin typeface="Helvetica" pitchFamily="2" charset="0"/>
              </a:rPr>
              <a:t>AmyAllah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GUEYE  </a:t>
            </a:r>
            <a:r>
              <a:rPr lang="fr-FR" sz="800" b="1" dirty="0">
                <a:solidFill>
                  <a:schemeClr val="tx2"/>
                </a:solidFill>
              </a:rPr>
              <a:t>44.87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Louise </a:t>
            </a:r>
            <a:r>
              <a:rPr lang="fr-FR" sz="800" b="1">
                <a:solidFill>
                  <a:srgbClr val="000000"/>
                </a:solidFill>
                <a:latin typeface="Helvetica" pitchFamily="2" charset="0"/>
              </a:rPr>
              <a:t>FABRE </a:t>
            </a:r>
            <a:r>
              <a:rPr lang="fr-FR" sz="800" b="1">
                <a:solidFill>
                  <a:schemeClr val="tx2"/>
                </a:solidFill>
              </a:rPr>
              <a:t>44.88</a:t>
            </a:r>
            <a:r>
              <a:rPr lang="fr-FR" sz="800" b="1"/>
              <a:t> </a:t>
            </a:r>
            <a:endParaRPr lang="fr-FR" sz="800" b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Awa SY       </a:t>
            </a:r>
            <a:r>
              <a:rPr lang="fr-FR" sz="800" b="1" dirty="0">
                <a:solidFill>
                  <a:schemeClr val="tx2"/>
                </a:solidFill>
              </a:rPr>
              <a:t>44.30</a:t>
            </a:r>
            <a:r>
              <a:rPr lang="fr-FR" sz="800" b="1" dirty="0"/>
              <a:t> 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    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800" b="1" dirty="0" err="1">
                <a:solidFill>
                  <a:srgbClr val="000000"/>
                </a:solidFill>
                <a:latin typeface="Helvetica" pitchFamily="2" charset="0"/>
              </a:rPr>
              <a:t>Elizangela</a:t>
            </a: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CROCI                    </a:t>
            </a:r>
            <a:r>
              <a:rPr lang="fr-FR" sz="800" b="1" dirty="0">
                <a:solidFill>
                  <a:schemeClr val="tx2"/>
                </a:solidFill>
              </a:rPr>
              <a:t>44.32 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 Daniel MATHURINE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chemeClr val="tx2"/>
                </a:solidFill>
              </a:rPr>
              <a:t>44.34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endParaRPr lang="fr-FR" sz="800" b="1" dirty="0">
              <a:solidFill>
                <a:srgbClr val="000000"/>
              </a:solidFill>
              <a:latin typeface="Helvetica" pitchFamily="2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N.</a:t>
            </a: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800" b="1" dirty="0">
                <a:solidFill>
                  <a:schemeClr val="tx2"/>
                </a:solidFill>
              </a:rPr>
              <a:t>44.33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lang="fr-FR" sz="800" dirty="0">
              <a:solidFill>
                <a:schemeClr val="tx2"/>
              </a:solidFill>
            </a:endParaRPr>
          </a:p>
        </p:txBody>
      </p:sp>
      <p:sp>
        <p:nvSpPr>
          <p:cNvPr id="46" name="Sous-titre 2">
            <a:extLst>
              <a:ext uri="{FF2B5EF4-FFF2-40B4-BE49-F238E27FC236}">
                <a16:creationId xmlns:a16="http://schemas.microsoft.com/office/drawing/2014/main" id="{A26A7241-2FD0-C611-353B-807C28DD7305}"/>
              </a:ext>
            </a:extLst>
          </p:cNvPr>
          <p:cNvSpPr txBox="1">
            <a:spLocks/>
          </p:cNvSpPr>
          <p:nvPr/>
        </p:nvSpPr>
        <p:spPr>
          <a:xfrm>
            <a:off x="6264000" y="2658196"/>
            <a:ext cx="1347844" cy="50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E candidat, </a:t>
            </a:r>
            <a:r>
              <a:rPr lang="fr-FR" sz="900" b="1" dirty="0" err="1">
                <a:solidFill>
                  <a:schemeClr val="bg1"/>
                </a:solidFill>
              </a:rPr>
              <a:t>MonMaster</a:t>
            </a:r>
            <a:r>
              <a:rPr lang="fr-FR" sz="900" b="1" dirty="0">
                <a:solidFill>
                  <a:schemeClr val="bg1"/>
                </a:solidFill>
              </a:rPr>
              <a:t>, IEJ et Campus France (inscriptions)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47" name="Sous-titre 2">
            <a:extLst>
              <a:ext uri="{FF2B5EF4-FFF2-40B4-BE49-F238E27FC236}">
                <a16:creationId xmlns:a16="http://schemas.microsoft.com/office/drawing/2014/main" id="{53F6C251-0F63-921A-9054-1DDFA975B804}"/>
              </a:ext>
            </a:extLst>
          </p:cNvPr>
          <p:cNvSpPr txBox="1">
            <a:spLocks/>
          </p:cNvSpPr>
          <p:nvPr/>
        </p:nvSpPr>
        <p:spPr>
          <a:xfrm>
            <a:off x="7777861" y="2658197"/>
            <a:ext cx="1193734" cy="27731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Plannings Examen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48" name="Sous-titre 2">
            <a:extLst>
              <a:ext uri="{FF2B5EF4-FFF2-40B4-BE49-F238E27FC236}">
                <a16:creationId xmlns:a16="http://schemas.microsoft.com/office/drawing/2014/main" id="{E9DCF692-DE04-878D-FB25-EEDEC2715FF6}"/>
              </a:ext>
            </a:extLst>
          </p:cNvPr>
          <p:cNvSpPr txBox="1">
            <a:spLocks/>
          </p:cNvSpPr>
          <p:nvPr/>
        </p:nvSpPr>
        <p:spPr>
          <a:xfrm>
            <a:off x="7777873" y="2935511"/>
            <a:ext cx="1193734" cy="87492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80000"/>
              </a:lnSpc>
            </a:pPr>
            <a:r>
              <a:rPr lang="fr-FR" sz="900" b="1" dirty="0"/>
              <a:t>Mike SAINT PIERRE </a:t>
            </a:r>
            <a:br>
              <a:rPr lang="fr-FR" sz="900" b="1" dirty="0">
                <a:solidFill>
                  <a:schemeClr val="tx2"/>
                </a:solidFill>
              </a:rPr>
            </a:br>
            <a:r>
              <a:rPr lang="fr-FR" sz="900" dirty="0">
                <a:solidFill>
                  <a:schemeClr val="tx2"/>
                </a:solidFill>
              </a:rPr>
              <a:t>45.46</a:t>
            </a:r>
          </a:p>
          <a:p>
            <a:pPr lvl="0">
              <a:lnSpc>
                <a:spcPct val="80000"/>
              </a:lnSpc>
            </a:pPr>
            <a:r>
              <a:rPr lang="fr-FR" sz="900" b="1" dirty="0" err="1"/>
              <a:t>Pollyana</a:t>
            </a:r>
            <a:r>
              <a:rPr lang="fr-FR" sz="900" b="1" dirty="0"/>
              <a:t> DECLIE         </a:t>
            </a:r>
            <a:r>
              <a:rPr lang="fr-FR" sz="900" dirty="0">
                <a:solidFill>
                  <a:schemeClr val="tx2"/>
                </a:solidFill>
              </a:rPr>
              <a:t>44.44</a:t>
            </a:r>
          </a:p>
          <a:p>
            <a:pPr lvl="0">
              <a:lnSpc>
                <a:spcPct val="80000"/>
              </a:lnSpc>
            </a:pPr>
            <a:r>
              <a:rPr lang="fr-FR" sz="900" b="1" dirty="0"/>
              <a:t>Mme Fama FALL</a:t>
            </a:r>
          </a:p>
          <a:p>
            <a:pPr lvl="0">
              <a:lnSpc>
                <a:spcPct val="80000"/>
              </a:lnSpc>
            </a:pPr>
            <a:endParaRPr lang="fr-FR" sz="900" b="1" dirty="0">
              <a:solidFill>
                <a:schemeClr val="tx2"/>
              </a:solidFill>
            </a:endParaRPr>
          </a:p>
          <a:p>
            <a:pPr lvl="0">
              <a:lnSpc>
                <a:spcPct val="80000"/>
              </a:lnSpc>
            </a:pPr>
            <a:br>
              <a:rPr lang="fr-FR" sz="900" b="1" dirty="0">
                <a:solidFill>
                  <a:schemeClr val="tx2"/>
                </a:solidFill>
              </a:rPr>
            </a:b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Sous-titre 2">
            <a:extLst>
              <a:ext uri="{FF2B5EF4-FFF2-40B4-BE49-F238E27FC236}">
                <a16:creationId xmlns:a16="http://schemas.microsoft.com/office/drawing/2014/main" id="{B99EDBFA-4135-6554-A404-C98FAB541238}"/>
              </a:ext>
            </a:extLst>
          </p:cNvPr>
          <p:cNvSpPr txBox="1">
            <a:spLocks/>
          </p:cNvSpPr>
          <p:nvPr/>
        </p:nvSpPr>
        <p:spPr>
          <a:xfrm>
            <a:off x="6280086" y="3231546"/>
            <a:ext cx="1309018" cy="52828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fr-FR" sz="800" b="1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800" b="1" dirty="0" err="1"/>
              <a:t>Nahid</a:t>
            </a:r>
            <a:r>
              <a:rPr lang="fr-FR" sz="800" b="1" dirty="0"/>
              <a:t> CHABANE</a:t>
            </a:r>
            <a:r>
              <a:rPr lang="fr-FR" sz="900" b="1" dirty="0">
                <a:solidFill>
                  <a:schemeClr val="tx2"/>
                </a:solidFill>
              </a:rPr>
              <a:t> </a:t>
            </a:r>
            <a:r>
              <a:rPr lang="fr-FR" sz="900" dirty="0">
                <a:solidFill>
                  <a:schemeClr val="tx2"/>
                </a:solidFill>
              </a:rPr>
              <a:t>44.45</a:t>
            </a:r>
            <a:br>
              <a:rPr lang="fr-FR" sz="900" dirty="0">
                <a:solidFill>
                  <a:schemeClr val="tx2"/>
                </a:solidFill>
              </a:rPr>
            </a:br>
            <a:r>
              <a:rPr lang="fr-FR" sz="800" b="1" dirty="0"/>
              <a:t>Nassim SALAH</a:t>
            </a:r>
            <a:r>
              <a:rPr lang="fr-FR" sz="900" b="1" dirty="0">
                <a:solidFill>
                  <a:schemeClr val="tx2"/>
                </a:solidFill>
              </a:rPr>
              <a:t> </a:t>
            </a:r>
            <a:r>
              <a:rPr lang="fr-FR" sz="900" dirty="0">
                <a:solidFill>
                  <a:schemeClr val="tx2"/>
                </a:solidFill>
              </a:rPr>
              <a:t>44.47 </a:t>
            </a:r>
            <a:endParaRPr kumimoji="0" lang="fr-FR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0D91D354-6934-2DEB-7F06-EFB9D2A94AA8}"/>
              </a:ext>
            </a:extLst>
          </p:cNvPr>
          <p:cNvSpPr txBox="1">
            <a:spLocks/>
          </p:cNvSpPr>
          <p:nvPr/>
        </p:nvSpPr>
        <p:spPr>
          <a:xfrm>
            <a:off x="6291167" y="3846854"/>
            <a:ext cx="1297937" cy="1973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Apogée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51" name="Sous-titre 2">
            <a:extLst>
              <a:ext uri="{FF2B5EF4-FFF2-40B4-BE49-F238E27FC236}">
                <a16:creationId xmlns:a16="http://schemas.microsoft.com/office/drawing/2014/main" id="{B42B0AE6-3D1D-EE8B-323F-4138846903AE}"/>
              </a:ext>
            </a:extLst>
          </p:cNvPr>
          <p:cNvSpPr txBox="1">
            <a:spLocks/>
          </p:cNvSpPr>
          <p:nvPr/>
        </p:nvSpPr>
        <p:spPr>
          <a:xfrm>
            <a:off x="6282045" y="4109767"/>
            <a:ext cx="1318114" cy="37910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N.</a:t>
            </a:r>
          </a:p>
          <a:p>
            <a:pPr lvl="0">
              <a:lnSpc>
                <a:spcPct val="100000"/>
              </a:lnSpc>
              <a:spcBef>
                <a:spcPts val="100"/>
              </a:spcBef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Référent Apogée 44.43</a:t>
            </a:r>
            <a:b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Sous-titre 2">
            <a:extLst>
              <a:ext uri="{FF2B5EF4-FFF2-40B4-BE49-F238E27FC236}">
                <a16:creationId xmlns:a16="http://schemas.microsoft.com/office/drawing/2014/main" id="{19CA08AC-A241-39CC-A327-1301B082F13B}"/>
              </a:ext>
            </a:extLst>
          </p:cNvPr>
          <p:cNvSpPr txBox="1">
            <a:spLocks/>
          </p:cNvSpPr>
          <p:nvPr/>
        </p:nvSpPr>
        <p:spPr>
          <a:xfrm>
            <a:off x="7777860" y="1746824"/>
            <a:ext cx="1256161" cy="3220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</a:t>
            </a:r>
            <a:r>
              <a:rPr lang="fr-FR" sz="900" b="1" dirty="0">
                <a:solidFill>
                  <a:srgbClr val="FFFFFF"/>
                </a:solidFill>
                <a:latin typeface="Calibri" panose="020F0502020204030204"/>
              </a:rPr>
              <a:t> Plannings  Examen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Sous-titre 2">
            <a:extLst>
              <a:ext uri="{FF2B5EF4-FFF2-40B4-BE49-F238E27FC236}">
                <a16:creationId xmlns:a16="http://schemas.microsoft.com/office/drawing/2014/main" id="{4EA711D0-9F2B-07E1-F170-2E9DC90C7A3D}"/>
              </a:ext>
            </a:extLst>
          </p:cNvPr>
          <p:cNvSpPr txBox="1">
            <a:spLocks/>
          </p:cNvSpPr>
          <p:nvPr/>
        </p:nvSpPr>
        <p:spPr>
          <a:xfrm>
            <a:off x="10519330" y="4066078"/>
            <a:ext cx="1344856" cy="197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00"/>
              </a:spcBef>
            </a:pPr>
            <a:r>
              <a:rPr lang="fr-FR" sz="900" b="1" spc="-50" dirty="0">
                <a:solidFill>
                  <a:srgbClr val="FFFFFF"/>
                </a:solidFill>
              </a:rPr>
              <a:t>Bureau  maintenance sécurité</a:t>
            </a:r>
            <a:endParaRPr kumimoji="0" lang="fr-FR" sz="900" b="0" i="0" u="none" strike="noStrike" kern="1200" cap="none" spc="-5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6" name="Sous-titre 2">
            <a:extLst>
              <a:ext uri="{FF2B5EF4-FFF2-40B4-BE49-F238E27FC236}">
                <a16:creationId xmlns:a16="http://schemas.microsoft.com/office/drawing/2014/main" id="{75CEB7B3-1E87-FC88-13C6-3A5FABCC8C6D}"/>
              </a:ext>
            </a:extLst>
          </p:cNvPr>
          <p:cNvSpPr txBox="1">
            <a:spLocks/>
          </p:cNvSpPr>
          <p:nvPr/>
        </p:nvSpPr>
        <p:spPr>
          <a:xfrm>
            <a:off x="10547715" y="4278635"/>
            <a:ext cx="1344856" cy="550285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rgbClr val="FF5C39"/>
                </a:solidFill>
              </a:rPr>
              <a:t>Anthony DURANTY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FF5C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rgbClr val="FF5C39"/>
                </a:solidFill>
              </a:rPr>
              <a:t>Responsable de bureau 44.09</a:t>
            </a:r>
          </a:p>
        </p:txBody>
      </p:sp>
      <p:sp>
        <p:nvSpPr>
          <p:cNvPr id="67" name="Sous-titre 2">
            <a:extLst>
              <a:ext uri="{FF2B5EF4-FFF2-40B4-BE49-F238E27FC236}">
                <a16:creationId xmlns:a16="http://schemas.microsoft.com/office/drawing/2014/main" id="{B54C27DB-EBAE-3011-8EEF-D25A2602C204}"/>
              </a:ext>
            </a:extLst>
          </p:cNvPr>
          <p:cNvSpPr txBox="1">
            <a:spLocks/>
          </p:cNvSpPr>
          <p:nvPr/>
        </p:nvSpPr>
        <p:spPr>
          <a:xfrm>
            <a:off x="10563128" y="5041029"/>
            <a:ext cx="1343084" cy="90768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chemeClr val="tx2"/>
                </a:solidFill>
              </a:rPr>
              <a:t>Pascal LAVOINE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chemeClr val="tx2"/>
                </a:solidFill>
              </a:rPr>
              <a:t>Agent technique 44.05</a:t>
            </a:r>
            <a:br>
              <a:rPr lang="fr-FR" sz="900" dirty="0">
                <a:solidFill>
                  <a:schemeClr val="tx2"/>
                </a:solidFill>
              </a:rPr>
            </a:br>
            <a:r>
              <a:rPr lang="fr-FR" sz="900" b="1" dirty="0">
                <a:solidFill>
                  <a:schemeClr val="tx2"/>
                </a:solidFill>
              </a:rPr>
              <a:t>Emmanuel LAVALY</a:t>
            </a:r>
          </a:p>
          <a:p>
            <a:pPr lvl="0">
              <a:lnSpc>
                <a:spcPct val="100000"/>
              </a:lnSpc>
              <a:spcBef>
                <a:spcPts val="100"/>
              </a:spcBef>
              <a:defRPr/>
            </a:pPr>
            <a:r>
              <a:rPr lang="fr-FR" sz="900" dirty="0">
                <a:solidFill>
                  <a:schemeClr val="tx2"/>
                </a:solidFill>
              </a:rPr>
              <a:t>Agent technique/électricien 44.O8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Sous-titre 2">
            <a:extLst>
              <a:ext uri="{FF2B5EF4-FFF2-40B4-BE49-F238E27FC236}">
                <a16:creationId xmlns:a16="http://schemas.microsoft.com/office/drawing/2014/main" id="{5EAAE698-8063-433A-4C92-622F37B891DA}"/>
              </a:ext>
            </a:extLst>
          </p:cNvPr>
          <p:cNvSpPr txBox="1">
            <a:spLocks/>
          </p:cNvSpPr>
          <p:nvPr/>
        </p:nvSpPr>
        <p:spPr>
          <a:xfrm>
            <a:off x="10563128" y="6168358"/>
            <a:ext cx="1343085" cy="608083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fr-FR" sz="300" b="1" dirty="0">
              <a:solidFill>
                <a:schemeClr val="tx2"/>
              </a:solidFill>
            </a:endParaRPr>
          </a:p>
          <a:p>
            <a:pPr lvl="0"/>
            <a:r>
              <a:rPr lang="fr-FR" sz="900" b="1" dirty="0">
                <a:solidFill>
                  <a:schemeClr val="tx2"/>
                </a:solidFill>
              </a:rPr>
              <a:t>N. </a:t>
            </a:r>
            <a:r>
              <a:rPr kumimoji="0" lang="fr-FR" sz="9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SSIAP2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Agent </a:t>
            </a:r>
            <a:r>
              <a:rPr lang="fr-FR" sz="900" dirty="0">
                <a:solidFill>
                  <a:schemeClr val="tx2"/>
                </a:solidFill>
                <a:latin typeface="Calibri" panose="020F0502020204030204"/>
              </a:rPr>
              <a:t>de poste 44.02</a:t>
            </a:r>
            <a:endParaRPr kumimoji="0" lang="fr-FR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Sous-titre 2">
            <a:extLst>
              <a:ext uri="{FF2B5EF4-FFF2-40B4-BE49-F238E27FC236}">
                <a16:creationId xmlns:a16="http://schemas.microsoft.com/office/drawing/2014/main" id="{BF06E4C6-57A7-028C-56D5-1401F1A02E68}"/>
              </a:ext>
            </a:extLst>
          </p:cNvPr>
          <p:cNvSpPr txBox="1">
            <a:spLocks/>
          </p:cNvSpPr>
          <p:nvPr/>
        </p:nvSpPr>
        <p:spPr>
          <a:xfrm>
            <a:off x="9115500" y="3563506"/>
            <a:ext cx="2748686" cy="1973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rgbClr val="FFFFFF"/>
                </a:solidFill>
                <a:latin typeface="Calibri" panose="020F0502020204030204"/>
              </a:rPr>
              <a:t>Service Logistique Maintenance Travaux Immobilier</a:t>
            </a:r>
          </a:p>
        </p:txBody>
      </p:sp>
      <p:sp>
        <p:nvSpPr>
          <p:cNvPr id="70" name="Sous-titre 2">
            <a:extLst>
              <a:ext uri="{FF2B5EF4-FFF2-40B4-BE49-F238E27FC236}">
                <a16:creationId xmlns:a16="http://schemas.microsoft.com/office/drawing/2014/main" id="{97493681-4775-BAC8-BB4E-03514149323E}"/>
              </a:ext>
            </a:extLst>
          </p:cNvPr>
          <p:cNvSpPr txBox="1">
            <a:spLocks/>
          </p:cNvSpPr>
          <p:nvPr/>
        </p:nvSpPr>
        <p:spPr>
          <a:xfrm>
            <a:off x="9126769" y="3741277"/>
            <a:ext cx="2748706" cy="348676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rgbClr val="FF5C38"/>
                </a:solidFill>
              </a:rPr>
              <a:t>Julien MAINEMER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FF5C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5C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Chef de service 44.10</a:t>
            </a:r>
          </a:p>
        </p:txBody>
      </p:sp>
      <p:sp>
        <p:nvSpPr>
          <p:cNvPr id="82" name="Sous-titre 2">
            <a:extLst>
              <a:ext uri="{FF2B5EF4-FFF2-40B4-BE49-F238E27FC236}">
                <a16:creationId xmlns:a16="http://schemas.microsoft.com/office/drawing/2014/main" id="{18253513-4975-98FA-8E1A-5C62874A7732}"/>
              </a:ext>
            </a:extLst>
          </p:cNvPr>
          <p:cNvSpPr txBox="1">
            <a:spLocks/>
          </p:cNvSpPr>
          <p:nvPr/>
        </p:nvSpPr>
        <p:spPr>
          <a:xfrm>
            <a:off x="9121338" y="4092652"/>
            <a:ext cx="1344856" cy="1973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00"/>
              </a:spcBef>
            </a:pPr>
            <a:r>
              <a:rPr lang="fr-FR" sz="900" b="1" dirty="0">
                <a:solidFill>
                  <a:srgbClr val="FFFFFF"/>
                </a:solidFill>
              </a:rPr>
              <a:t>Bureau Logistique Accueil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Sous-titre 2">
            <a:extLst>
              <a:ext uri="{FF2B5EF4-FFF2-40B4-BE49-F238E27FC236}">
                <a16:creationId xmlns:a16="http://schemas.microsoft.com/office/drawing/2014/main" id="{31D75A87-76AD-55FF-B2C5-A15DFA6E35D3}"/>
              </a:ext>
            </a:extLst>
          </p:cNvPr>
          <p:cNvSpPr txBox="1">
            <a:spLocks/>
          </p:cNvSpPr>
          <p:nvPr/>
        </p:nvSpPr>
        <p:spPr>
          <a:xfrm>
            <a:off x="9132150" y="4305801"/>
            <a:ext cx="1344856" cy="63849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5C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Fabien LE GOFF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5C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Responsable de bureau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900" dirty="0">
                <a:solidFill>
                  <a:srgbClr val="FF5C39"/>
                </a:solidFill>
                <a:latin typeface="Calibri" panose="020F0502020204030204"/>
              </a:rPr>
              <a:t>Responsable Audiovisuel 44.04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5C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Sous-titre 2">
            <a:extLst>
              <a:ext uri="{FF2B5EF4-FFF2-40B4-BE49-F238E27FC236}">
                <a16:creationId xmlns:a16="http://schemas.microsoft.com/office/drawing/2014/main" id="{22D4DF70-605D-861E-7DD9-6305F62CF483}"/>
              </a:ext>
            </a:extLst>
          </p:cNvPr>
          <p:cNvSpPr txBox="1">
            <a:spLocks/>
          </p:cNvSpPr>
          <p:nvPr/>
        </p:nvSpPr>
        <p:spPr>
          <a:xfrm>
            <a:off x="9142428" y="5034612"/>
            <a:ext cx="1343085" cy="173714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900" dirty="0">
                <a:solidFill>
                  <a:schemeClr val="tx2"/>
                </a:solidFill>
              </a:rPr>
              <a:t>Agents Accueil logistique</a:t>
            </a:r>
          </a:p>
          <a:p>
            <a:pPr lvl="0">
              <a:defRPr/>
            </a:pPr>
            <a:r>
              <a:rPr lang="fr-FR" sz="900" dirty="0">
                <a:solidFill>
                  <a:schemeClr val="tx2"/>
                </a:solidFill>
              </a:rPr>
              <a:t> 44.03 </a:t>
            </a:r>
          </a:p>
          <a:p>
            <a:r>
              <a:rPr lang="fr-FR" sz="900" b="1" dirty="0">
                <a:solidFill>
                  <a:schemeClr val="tx2"/>
                </a:solidFill>
              </a:rPr>
              <a:t>Sébastien PASQUET</a:t>
            </a:r>
            <a:br>
              <a:rPr lang="fr-FR" sz="900" b="1" dirty="0">
                <a:solidFill>
                  <a:schemeClr val="tx2"/>
                </a:solidFill>
              </a:rPr>
            </a:br>
            <a:r>
              <a:rPr lang="fr-FR" sz="900" b="1" dirty="0">
                <a:solidFill>
                  <a:schemeClr val="tx2"/>
                </a:solidFill>
              </a:rPr>
              <a:t>Symphorien VINOU</a:t>
            </a:r>
            <a:br>
              <a:rPr lang="fr-FR" sz="900" b="1" dirty="0">
                <a:solidFill>
                  <a:schemeClr val="tx2"/>
                </a:solidFill>
              </a:rPr>
            </a:br>
            <a:r>
              <a:rPr lang="fr-FR" sz="900" b="1" dirty="0">
                <a:solidFill>
                  <a:schemeClr val="tx2"/>
                </a:solidFill>
              </a:rPr>
              <a:t>Manolo CHATELAIN</a:t>
            </a:r>
          </a:p>
          <a:p>
            <a:r>
              <a:rPr lang="fr-FR" sz="900" b="1" dirty="0">
                <a:solidFill>
                  <a:schemeClr val="tx2"/>
                </a:solidFill>
              </a:rPr>
              <a:t>N.</a:t>
            </a:r>
          </a:p>
          <a:p>
            <a:r>
              <a:rPr lang="fr-FR" sz="900" dirty="0"/>
              <a:t>Agent d’accueil  </a:t>
            </a:r>
            <a:br>
              <a:rPr lang="fr-FR" sz="900" dirty="0"/>
            </a:br>
            <a:r>
              <a:rPr lang="es-ES" sz="900" b="1" dirty="0">
                <a:solidFill>
                  <a:schemeClr val="tx2"/>
                </a:solidFill>
              </a:rPr>
              <a:t>Pascal GARCIA</a:t>
            </a:r>
            <a:endParaRPr lang="fr-FR" sz="900" b="1" dirty="0">
              <a:solidFill>
                <a:schemeClr val="tx2"/>
              </a:solidFill>
            </a:endParaRPr>
          </a:p>
        </p:txBody>
      </p:sp>
      <p:sp>
        <p:nvSpPr>
          <p:cNvPr id="98" name="Sous-titre 2">
            <a:extLst>
              <a:ext uri="{FF2B5EF4-FFF2-40B4-BE49-F238E27FC236}">
                <a16:creationId xmlns:a16="http://schemas.microsoft.com/office/drawing/2014/main" id="{1948C771-3AC9-1ACC-35CB-EE52722A1380}"/>
              </a:ext>
            </a:extLst>
          </p:cNvPr>
          <p:cNvSpPr txBox="1">
            <a:spLocks/>
          </p:cNvSpPr>
          <p:nvPr/>
        </p:nvSpPr>
        <p:spPr>
          <a:xfrm>
            <a:off x="10562679" y="4838914"/>
            <a:ext cx="1343098" cy="1973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Maintenance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99" name="Sous-titre 2">
            <a:extLst>
              <a:ext uri="{FF2B5EF4-FFF2-40B4-BE49-F238E27FC236}">
                <a16:creationId xmlns:a16="http://schemas.microsoft.com/office/drawing/2014/main" id="{73B060C2-1804-BDB2-71DE-B4032FCC11CB}"/>
              </a:ext>
            </a:extLst>
          </p:cNvPr>
          <p:cNvSpPr txBox="1">
            <a:spLocks/>
          </p:cNvSpPr>
          <p:nvPr/>
        </p:nvSpPr>
        <p:spPr>
          <a:xfrm>
            <a:off x="10562977" y="5968697"/>
            <a:ext cx="1342800" cy="19966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Sûreté - Sécurité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104" name="Sous-titre 2">
            <a:extLst>
              <a:ext uri="{FF2B5EF4-FFF2-40B4-BE49-F238E27FC236}">
                <a16:creationId xmlns:a16="http://schemas.microsoft.com/office/drawing/2014/main" id="{4077AD7C-B14D-9146-ADA3-AE00EC75E2A1}"/>
              </a:ext>
            </a:extLst>
          </p:cNvPr>
          <p:cNvSpPr txBox="1">
            <a:spLocks/>
          </p:cNvSpPr>
          <p:nvPr/>
        </p:nvSpPr>
        <p:spPr>
          <a:xfrm>
            <a:off x="10459195" y="1363130"/>
            <a:ext cx="1446582" cy="44183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des relations internationales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Sous-titre 2">
            <a:extLst>
              <a:ext uri="{FF2B5EF4-FFF2-40B4-BE49-F238E27FC236}">
                <a16:creationId xmlns:a16="http://schemas.microsoft.com/office/drawing/2014/main" id="{6B5DA497-EDF1-D25D-64E7-FDBA74F7E94A}"/>
              </a:ext>
            </a:extLst>
          </p:cNvPr>
          <p:cNvSpPr txBox="1">
            <a:spLocks/>
          </p:cNvSpPr>
          <p:nvPr/>
        </p:nvSpPr>
        <p:spPr>
          <a:xfrm>
            <a:off x="10512599" y="1865823"/>
            <a:ext cx="1415088" cy="388082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900" b="1" dirty="0">
                <a:solidFill>
                  <a:srgbClr val="FF5C38"/>
                </a:solidFill>
              </a:rPr>
              <a:t>Juliette COMBET </a:t>
            </a:r>
            <a:r>
              <a:rPr lang="fr-FR" sz="900" dirty="0">
                <a:solidFill>
                  <a:srgbClr val="FF5C38"/>
                </a:solidFill>
              </a:rPr>
              <a:t>44.17   </a:t>
            </a:r>
            <a:r>
              <a:rPr lang="fr-FR" sz="900" b="1" dirty="0">
                <a:solidFill>
                  <a:srgbClr val="FF5C38"/>
                </a:solidFill>
              </a:rPr>
              <a:t>  Léa SETRAKIAN </a:t>
            </a:r>
            <a:r>
              <a:rPr lang="fr-FR" sz="900" dirty="0">
                <a:solidFill>
                  <a:srgbClr val="FF5C38"/>
                </a:solidFill>
              </a:rPr>
              <a:t>44 85</a:t>
            </a:r>
            <a:endParaRPr kumimoji="0" lang="fr-FR" sz="9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ous-titre 2">
            <a:extLst>
              <a:ext uri="{FF2B5EF4-FFF2-40B4-BE49-F238E27FC236}">
                <a16:creationId xmlns:a16="http://schemas.microsoft.com/office/drawing/2014/main" id="{0335774F-D5D9-58D6-3B5B-7CAA59D3A7EE}"/>
              </a:ext>
            </a:extLst>
          </p:cNvPr>
          <p:cNvSpPr txBox="1">
            <a:spLocks/>
          </p:cNvSpPr>
          <p:nvPr/>
        </p:nvSpPr>
        <p:spPr>
          <a:xfrm>
            <a:off x="4941951" y="4795773"/>
            <a:ext cx="1225775" cy="291278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Ernest TARCIUS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fr-FR" sz="800" dirty="0"/>
              <a:t>44.38</a:t>
            </a:r>
          </a:p>
        </p:txBody>
      </p:sp>
      <p:sp>
        <p:nvSpPr>
          <p:cNvPr id="73" name="Sous-titre 2">
            <a:extLst>
              <a:ext uri="{FF2B5EF4-FFF2-40B4-BE49-F238E27FC236}">
                <a16:creationId xmlns:a16="http://schemas.microsoft.com/office/drawing/2014/main" id="{F38951A0-7AB5-7645-A8E6-B0C00BFFBA99}"/>
              </a:ext>
            </a:extLst>
          </p:cNvPr>
          <p:cNvSpPr txBox="1">
            <a:spLocks/>
          </p:cNvSpPr>
          <p:nvPr/>
        </p:nvSpPr>
        <p:spPr>
          <a:xfrm>
            <a:off x="1944824" y="5968696"/>
            <a:ext cx="1313168" cy="663013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b="1" dirty="0">
                <a:solidFill>
                  <a:srgbClr val="8A1538"/>
                </a:solidFill>
                <a:latin typeface="Calibri" panose="020F0502020204030204"/>
              </a:rPr>
              <a:t>Lydia MORLET-HAIDARA </a:t>
            </a:r>
            <a:r>
              <a:rPr lang="fr-FR" sz="800" dirty="0">
                <a:solidFill>
                  <a:srgbClr val="8A1538"/>
                </a:solidFill>
                <a:latin typeface="Calibri" panose="020F0502020204030204"/>
              </a:rPr>
              <a:t>Directrice IDS  </a:t>
            </a:r>
          </a:p>
          <a:p>
            <a:r>
              <a:rPr lang="fr-FR" sz="800" dirty="0">
                <a:solidFill>
                  <a:srgbClr val="8A1538"/>
                </a:solidFill>
                <a:latin typeface="Calibri" panose="020F0502020204030204"/>
              </a:rPr>
              <a:t>   </a:t>
            </a:r>
            <a:r>
              <a:rPr lang="fr-FR" sz="900" b="1" dirty="0">
                <a:solidFill>
                  <a:srgbClr val="8A1538"/>
                </a:solidFill>
                <a:latin typeface="Calibri" panose="020F0502020204030204"/>
              </a:rPr>
              <a:t>Olivier MUSY</a:t>
            </a:r>
            <a:br>
              <a:rPr lang="fr-FR" sz="800" b="0" dirty="0">
                <a:solidFill>
                  <a:srgbClr val="8A1538"/>
                </a:solidFill>
                <a:latin typeface="Calibri" panose="020F0502020204030204"/>
              </a:rPr>
            </a:br>
            <a:r>
              <a:rPr lang="fr-FR" sz="800" b="0" dirty="0">
                <a:solidFill>
                  <a:srgbClr val="8A1538"/>
                </a:solidFill>
                <a:latin typeface="Calibri" panose="020F0502020204030204"/>
              </a:rPr>
              <a:t>        Directeur LIRAES</a:t>
            </a:r>
            <a:r>
              <a:rPr kumimoji="0" lang="fr-FR" sz="100" b="0" i="0" u="none" strike="noStrike" kern="1200" cap="none" spc="0" normalizeH="0" baseline="0" noProof="0" dirty="0">
                <a:ln>
                  <a:noFill/>
                </a:ln>
                <a:solidFill>
                  <a:srgbClr val="8A15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                                                       n             </a:t>
            </a:r>
          </a:p>
        </p:txBody>
      </p:sp>
      <p:sp>
        <p:nvSpPr>
          <p:cNvPr id="75" name="Sous-titre 2">
            <a:extLst>
              <a:ext uri="{FF2B5EF4-FFF2-40B4-BE49-F238E27FC236}">
                <a16:creationId xmlns:a16="http://schemas.microsoft.com/office/drawing/2014/main" id="{74170AC4-42A4-974E-9B85-C0F970DAE873}"/>
              </a:ext>
            </a:extLst>
          </p:cNvPr>
          <p:cNvSpPr txBox="1">
            <a:spLocks/>
          </p:cNvSpPr>
          <p:nvPr/>
        </p:nvSpPr>
        <p:spPr>
          <a:xfrm>
            <a:off x="1930873" y="5150096"/>
            <a:ext cx="1313168" cy="798613"/>
          </a:xfrm>
          <a:prstGeom prst="rect">
            <a:avLst/>
          </a:prstGeom>
          <a:solidFill>
            <a:schemeClr val="accent3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9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Laboratoires de recherche</a:t>
            </a:r>
            <a:br>
              <a:rPr lang="fr-FR" dirty="0"/>
            </a:br>
            <a:r>
              <a:rPr lang="fr-FR" dirty="0"/>
              <a:t>Saints Pères</a:t>
            </a:r>
            <a:br>
              <a:rPr lang="fr-FR" dirty="0"/>
            </a:br>
            <a:r>
              <a:rPr lang="fr-FR" b="0" dirty="0"/>
              <a:t>Charlotte DE BRUYN           </a:t>
            </a:r>
            <a:r>
              <a:rPr lang="fr-FR" dirty="0"/>
              <a:t>01 42 86 33 16</a:t>
            </a:r>
            <a:br>
              <a:rPr lang="fr-FR" dirty="0"/>
            </a:br>
            <a:r>
              <a:rPr lang="fr-FR" dirty="0"/>
              <a:t>Assistante recherche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58B992-F2D0-E4B9-8901-1A6D44EE6072}"/>
              </a:ext>
            </a:extLst>
          </p:cNvPr>
          <p:cNvSpPr txBox="1">
            <a:spLocks/>
          </p:cNvSpPr>
          <p:nvPr/>
        </p:nvSpPr>
        <p:spPr>
          <a:xfrm>
            <a:off x="3531936" y="4542170"/>
            <a:ext cx="1193734" cy="27731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Référent scolarité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00C94598-C258-BB89-C3BE-C3884F80E063}"/>
              </a:ext>
            </a:extLst>
          </p:cNvPr>
          <p:cNvSpPr txBox="1">
            <a:spLocks/>
          </p:cNvSpPr>
          <p:nvPr/>
        </p:nvSpPr>
        <p:spPr>
          <a:xfrm>
            <a:off x="3531936" y="4798789"/>
            <a:ext cx="1193734" cy="29662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80000"/>
              </a:lnSpc>
            </a:pPr>
            <a:r>
              <a:rPr lang="fr-FR" sz="800" b="1" dirty="0">
                <a:solidFill>
                  <a:srgbClr val="000000"/>
                </a:solidFill>
                <a:latin typeface="Helvetica" pitchFamily="2" charset="0"/>
              </a:rPr>
              <a:t>N.</a:t>
            </a:r>
            <a:br>
              <a:rPr lang="fr-FR" sz="900" b="1" dirty="0">
                <a:solidFill>
                  <a:schemeClr val="tx2"/>
                </a:solidFill>
              </a:rPr>
            </a:br>
            <a:r>
              <a:rPr lang="fr-FR" sz="900" dirty="0">
                <a:solidFill>
                  <a:schemeClr val="tx2"/>
                </a:solidFill>
              </a:rPr>
              <a:t>44.18</a:t>
            </a:r>
          </a:p>
          <a:p>
            <a:pPr lvl="0">
              <a:lnSpc>
                <a:spcPct val="80000"/>
              </a:lnSpc>
            </a:pPr>
            <a:br>
              <a:rPr lang="fr-FR" sz="900" b="1" dirty="0">
                <a:solidFill>
                  <a:schemeClr val="tx2"/>
                </a:solidFill>
              </a:rPr>
            </a:b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0A49B7A9-3A41-8B86-83B1-57E04828689D}"/>
              </a:ext>
            </a:extLst>
          </p:cNvPr>
          <p:cNvSpPr txBox="1">
            <a:spLocks/>
          </p:cNvSpPr>
          <p:nvPr/>
        </p:nvSpPr>
        <p:spPr>
          <a:xfrm>
            <a:off x="7729929" y="4096201"/>
            <a:ext cx="1193734" cy="38760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80000"/>
              </a:lnSpc>
            </a:pPr>
            <a:r>
              <a:rPr lang="fr-FR" sz="900" dirty="0">
                <a:solidFill>
                  <a:schemeClr val="tx2"/>
                </a:solidFill>
              </a:rPr>
              <a:t> </a:t>
            </a:r>
            <a:r>
              <a:rPr lang="fr-FR" sz="900" b="1" dirty="0"/>
              <a:t>Yamina LAOUISSET</a:t>
            </a:r>
          </a:p>
          <a:p>
            <a:pPr lvl="0">
              <a:lnSpc>
                <a:spcPct val="80000"/>
              </a:lnSpc>
            </a:pPr>
            <a:r>
              <a:rPr lang="fr-FR" sz="900" dirty="0">
                <a:solidFill>
                  <a:schemeClr val="tx2"/>
                </a:solidFill>
              </a:rPr>
              <a:t>44.07         </a:t>
            </a:r>
            <a:r>
              <a:rPr lang="fr-FR" sz="900" b="1" dirty="0"/>
              <a:t>  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327C9F37-983E-5601-3DB4-2E73B9F71941}"/>
              </a:ext>
            </a:extLst>
          </p:cNvPr>
          <p:cNvSpPr txBox="1">
            <a:spLocks/>
          </p:cNvSpPr>
          <p:nvPr/>
        </p:nvSpPr>
        <p:spPr>
          <a:xfrm>
            <a:off x="7720259" y="3861861"/>
            <a:ext cx="1193734" cy="1823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36000" tIns="36000" rIns="36000" bIns="36000">
            <a:noAutofit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fr-FR" sz="900" b="1" dirty="0">
                <a:solidFill>
                  <a:schemeClr val="bg1"/>
                </a:solidFill>
              </a:rPr>
              <a:t>Gestion des Alumni</a:t>
            </a:r>
            <a:endParaRPr lang="fr-FR" sz="900" dirty="0">
              <a:solidFill>
                <a:schemeClr val="bg1"/>
              </a:solidFill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4DBF887A-C672-033B-E7D2-1375BBFC8A58}"/>
              </a:ext>
            </a:extLst>
          </p:cNvPr>
          <p:cNvSpPr txBox="1">
            <a:spLocks/>
          </p:cNvSpPr>
          <p:nvPr/>
        </p:nvSpPr>
        <p:spPr>
          <a:xfrm>
            <a:off x="1926478" y="2512570"/>
            <a:ext cx="1343049" cy="862325"/>
          </a:xfrm>
          <a:prstGeom prst="rect">
            <a:avLst/>
          </a:prstGeom>
          <a:solidFill>
            <a:schemeClr val="accent3"/>
          </a:solidFill>
          <a:ln>
            <a:solidFill>
              <a:srgbClr val="C07884"/>
            </a:solidFill>
          </a:ln>
        </p:spPr>
        <p:txBody>
          <a:bodyPr wrap="square" lIns="36000" tIns="36000" rIns="36000" bIns="36000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9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  <a:lvl2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fr-FR" dirty="0"/>
              <a:t>Laboratoires de recherche</a:t>
            </a:r>
            <a:br>
              <a:rPr lang="fr-FR" dirty="0"/>
            </a:br>
            <a:r>
              <a:rPr lang="fr-FR" dirty="0"/>
              <a:t>Myriam HAMITI 45.39</a:t>
            </a:r>
            <a:br>
              <a:rPr lang="fr-FR" dirty="0"/>
            </a:br>
            <a:r>
              <a:rPr lang="fr-FR" dirty="0"/>
              <a:t>Responsable du Partenariat et de la valorisation de la Recherche</a:t>
            </a:r>
          </a:p>
        </p:txBody>
      </p:sp>
    </p:spTree>
    <p:extLst>
      <p:ext uri="{BB962C8B-B14F-4D97-AF65-F5344CB8AC3E}">
        <p14:creationId xmlns:p14="http://schemas.microsoft.com/office/powerpoint/2010/main" val="411845331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UniversitedeParis">
  <a:themeElements>
    <a:clrScheme name="Université de Paris">
      <a:dk1>
        <a:srgbClr val="000000"/>
      </a:dk1>
      <a:lt1>
        <a:srgbClr val="FFFFFF"/>
      </a:lt1>
      <a:dk2>
        <a:srgbClr val="4C4D4C"/>
      </a:dk2>
      <a:lt2>
        <a:srgbClr val="E7E6E6"/>
      </a:lt2>
      <a:accent1>
        <a:srgbClr val="8A1538"/>
      </a:accent1>
      <a:accent2>
        <a:srgbClr val="AA4B5A"/>
      </a:accent2>
      <a:accent3>
        <a:srgbClr val="C07884"/>
      </a:accent3>
      <a:accent4>
        <a:srgbClr val="D6A6AC"/>
      </a:accent4>
      <a:accent5>
        <a:srgbClr val="FF5C38"/>
      </a:accent5>
      <a:accent6>
        <a:srgbClr val="5BC2E7"/>
      </a:accent6>
      <a:hlink>
        <a:srgbClr val="0563C1"/>
      </a:hlink>
      <a:folHlink>
        <a:srgbClr val="8A1538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UniversitedeParis" id="{30796F25-C277-D249-9024-44E8D2DEC9C7}" vid="{DB174B82-AFC9-554C-9049-F53DDCF40B6E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6127</TotalTime>
  <Words>523</Words>
  <Application>Microsoft Macintosh PowerPoint</Application>
  <PresentationFormat>Grand écran</PresentationFormat>
  <Paragraphs>151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AppleSymbols</vt:lpstr>
      <vt:lpstr>Arial</vt:lpstr>
      <vt:lpstr>Calibri</vt:lpstr>
      <vt:lpstr>Helvetica</vt:lpstr>
      <vt:lpstr>Lucida Sans</vt:lpstr>
      <vt:lpstr>Lucida Sans Normal</vt:lpstr>
      <vt:lpstr>Symbol</vt:lpstr>
      <vt:lpstr>ThemeUniversitedeParis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Carla Ortiz Hervias</cp:lastModifiedBy>
  <cp:revision>285</cp:revision>
  <cp:lastPrinted>2026-05-26T09:25:30Z</cp:lastPrinted>
  <dcterms:created xsi:type="dcterms:W3CDTF">2020-01-07T10:02:47Z</dcterms:created>
  <dcterms:modified xsi:type="dcterms:W3CDTF">2026-08-31T14:34:55Z</dcterms:modified>
</cp:coreProperties>
</file>